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18"/>
  </p:notesMasterIdLst>
  <p:handoutMasterIdLst>
    <p:handoutMasterId r:id="rId19"/>
  </p:handoutMasterIdLst>
  <p:sldIdLst>
    <p:sldId id="256" r:id="rId2"/>
    <p:sldId id="257" r:id="rId3"/>
    <p:sldId id="258" r:id="rId4"/>
    <p:sldId id="259" r:id="rId5"/>
    <p:sldId id="260" r:id="rId6"/>
    <p:sldId id="263" r:id="rId7"/>
    <p:sldId id="264" r:id="rId8"/>
    <p:sldId id="268" r:id="rId9"/>
    <p:sldId id="269" r:id="rId10"/>
    <p:sldId id="270" r:id="rId11"/>
    <p:sldId id="271" r:id="rId12"/>
    <p:sldId id="272" r:id="rId13"/>
    <p:sldId id="273" r:id="rId14"/>
    <p:sldId id="274" r:id="rId15"/>
    <p:sldId id="275" r:id="rId16"/>
    <p:sldId id="276" r:id="rId17"/>
  </p:sldIdLst>
  <p:sldSz cx="12192000" cy="6858000"/>
  <p:notesSz cx="6858000" cy="9144000"/>
  <p:embeddedFontLst>
    <p:embeddedFont>
      <p:font typeface="Work Sans Medium" panose="020F0502020204030204" pitchFamily="2" charset="0"/>
      <p:regular r:id="rId20"/>
      <p:italic r:id="rId21"/>
    </p:embeddedFont>
    <p:embeddedFont>
      <p:font typeface="Work Sans SemiBold" panose="020F0502020204030204" pitchFamily="2" charset="0"/>
      <p:regular r:id="rId22"/>
      <p:bold r:id="rId23"/>
      <p:italic r:id="rId24"/>
      <p:boldItalic r:id="rId25"/>
    </p:embeddedFont>
  </p:embeddedFont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EBEB"/>
    <a:srgbClr val="005F46"/>
    <a:srgbClr val="00AA55"/>
    <a:srgbClr val="006EB9"/>
    <a:srgbClr val="FF5F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86"/>
    <p:restoredTop sz="96327"/>
  </p:normalViewPr>
  <p:slideViewPr>
    <p:cSldViewPr snapToGrid="0">
      <p:cViewPr varScale="1">
        <p:scale>
          <a:sx n="74" d="100"/>
          <a:sy n="74" d="100"/>
        </p:scale>
        <p:origin x="292" y="56"/>
      </p:cViewPr>
      <p:guideLst/>
    </p:cSldViewPr>
  </p:slideViewPr>
  <p:notesTextViewPr>
    <p:cViewPr>
      <p:scale>
        <a:sx n="1" d="1"/>
        <a:sy n="1" d="1"/>
      </p:scale>
      <p:origin x="0" y="0"/>
    </p:cViewPr>
  </p:notesTextViewPr>
  <p:notesViewPr>
    <p:cSldViewPr snapToGrid="0">
      <p:cViewPr varScale="1">
        <p:scale>
          <a:sx n="133" d="100"/>
          <a:sy n="133" d="100"/>
        </p:scale>
        <p:origin x="4088" y="2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9B83F69B-8A64-5CEA-B31A-70740CB6834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a:extLst>
              <a:ext uri="{FF2B5EF4-FFF2-40B4-BE49-F238E27FC236}">
                <a16:creationId xmlns:a16="http://schemas.microsoft.com/office/drawing/2014/main" id="{F943F9C9-AEEE-88BF-FBC5-2D55CF0D972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C2CC12F-6254-1945-B892-94BC3DD58500}" type="datetimeFigureOut">
              <a:rPr lang="nb-NO" smtClean="0"/>
              <a:t>27.04.2026</a:t>
            </a:fld>
            <a:endParaRPr lang="nb-NO"/>
          </a:p>
        </p:txBody>
      </p:sp>
      <p:sp>
        <p:nvSpPr>
          <p:cNvPr id="4" name="Plassholder for bunntekst 3">
            <a:extLst>
              <a:ext uri="{FF2B5EF4-FFF2-40B4-BE49-F238E27FC236}">
                <a16:creationId xmlns:a16="http://schemas.microsoft.com/office/drawing/2014/main" id="{A2FC7BB2-70AF-9E95-8F77-374386AFAF6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a:extLst>
              <a:ext uri="{FF2B5EF4-FFF2-40B4-BE49-F238E27FC236}">
                <a16:creationId xmlns:a16="http://schemas.microsoft.com/office/drawing/2014/main" id="{C3B7058F-62CC-E5FC-B2AA-72B22C28E6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2EA19F5-B514-7A4B-BB07-864BB5E0307A}" type="slidenum">
              <a:rPr lang="nb-NO" smtClean="0"/>
              <a:t>‹#›</a:t>
            </a:fld>
            <a:endParaRPr lang="nb-NO"/>
          </a:p>
        </p:txBody>
      </p:sp>
    </p:spTree>
    <p:extLst>
      <p:ext uri="{BB962C8B-B14F-4D97-AF65-F5344CB8AC3E}">
        <p14:creationId xmlns:p14="http://schemas.microsoft.com/office/powerpoint/2010/main" val="42144175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0C6BCE-41F1-4A0F-B5D1-3CD423DF8104}" type="datetimeFigureOut">
              <a:t>27.04.2026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4CD037-F19F-4454-8C1E-22413668F45B}" type="slidenum">
              <a:t>‹#›</a:t>
            </a:fld>
            <a:endParaRPr lang="en-US"/>
          </a:p>
        </p:txBody>
      </p:sp>
    </p:spTree>
    <p:extLst>
      <p:ext uri="{BB962C8B-B14F-4D97-AF65-F5344CB8AC3E}">
        <p14:creationId xmlns:p14="http://schemas.microsoft.com/office/powerpoint/2010/main" val="493266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2154E305-7137-4081-AED1-8E00D857CAE3}" type="slidenum">
              <a:rPr lang="nb-NO" smtClean="0"/>
              <a:t>8</a:t>
            </a:fld>
            <a:endParaRPr lang="nb-NO"/>
          </a:p>
        </p:txBody>
      </p:sp>
    </p:spTree>
    <p:extLst>
      <p:ext uri="{BB962C8B-B14F-4D97-AF65-F5344CB8AC3E}">
        <p14:creationId xmlns:p14="http://schemas.microsoft.com/office/powerpoint/2010/main" val="19990588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Altså, 2027-2, det er 2025. Så dette arbeidet starter opp i </a:t>
            </a:r>
            <a:r>
              <a:rPr lang="nb-NO" dirty="0" err="1"/>
              <a:t>departmentene</a:t>
            </a:r>
            <a:r>
              <a:rPr lang="nb-NO" dirty="0"/>
              <a:t> så snart </a:t>
            </a:r>
            <a:r>
              <a:rPr lang="nb-NO" dirty="0" err="1"/>
              <a:t>statbudsjettet</a:t>
            </a:r>
            <a:r>
              <a:rPr lang="nb-NO" dirty="0"/>
              <a:t> for 2026 er lagt frem. </a:t>
            </a:r>
          </a:p>
        </p:txBody>
      </p:sp>
      <p:sp>
        <p:nvSpPr>
          <p:cNvPr id="4" name="Plassholder for lysbildenummer 3"/>
          <p:cNvSpPr>
            <a:spLocks noGrp="1"/>
          </p:cNvSpPr>
          <p:nvPr>
            <p:ph type="sldNum" sz="quarter" idx="5"/>
          </p:nvPr>
        </p:nvSpPr>
        <p:spPr/>
        <p:txBody>
          <a:bodyPr/>
          <a:lstStyle/>
          <a:p>
            <a:fld id="{2154E305-7137-4081-AED1-8E00D857CAE3}" type="slidenum">
              <a:rPr lang="nb-NO" smtClean="0"/>
              <a:t>9</a:t>
            </a:fld>
            <a:endParaRPr lang="nb-NO"/>
          </a:p>
        </p:txBody>
      </p:sp>
    </p:spTree>
    <p:extLst>
      <p:ext uri="{BB962C8B-B14F-4D97-AF65-F5344CB8AC3E}">
        <p14:creationId xmlns:p14="http://schemas.microsoft.com/office/powerpoint/2010/main" val="2173548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r>
              <a:rPr lang="nb-NO" dirty="0"/>
              <a:t>Her skilles det på satsninger over og under 10 mill. Dersom det er under 10 </a:t>
            </a:r>
            <a:r>
              <a:rPr lang="nb-NO" dirty="0" err="1"/>
              <a:t>mill</a:t>
            </a:r>
            <a:r>
              <a:rPr lang="nb-NO" dirty="0"/>
              <a:t>, må det tas på egen ramme ved å omprioritere. </a:t>
            </a:r>
          </a:p>
          <a:p>
            <a:pPr marL="0" indent="0">
              <a:buFontTx/>
              <a:buNone/>
            </a:pPr>
            <a:endParaRPr lang="nb-NO" dirty="0"/>
          </a:p>
          <a:p>
            <a:pPr marL="171450" indent="-171450">
              <a:buFontTx/>
              <a:buChar char="-"/>
            </a:pPr>
            <a:r>
              <a:rPr lang="nb-NO" sz="1200" b="0" i="0" kern="1200" dirty="0">
                <a:solidFill>
                  <a:schemeClr val="tx1"/>
                </a:solidFill>
                <a:effectLst/>
                <a:latin typeface="+mn-lt"/>
                <a:ea typeface="+mn-ea"/>
                <a:cs typeface="+mn-cs"/>
              </a:rPr>
              <a:t>De enkelte statsrådene står i stor grad fritt til å disponere de tildelte midlene i rammene som settes i mars. </a:t>
            </a:r>
            <a:endParaRPr lang="nb-NO" dirty="0"/>
          </a:p>
        </p:txBody>
      </p:sp>
      <p:sp>
        <p:nvSpPr>
          <p:cNvPr id="4" name="Plassholder for lysbildenummer 3"/>
          <p:cNvSpPr>
            <a:spLocks noGrp="1"/>
          </p:cNvSpPr>
          <p:nvPr>
            <p:ph type="sldNum" sz="quarter" idx="5"/>
          </p:nvPr>
        </p:nvSpPr>
        <p:spPr/>
        <p:txBody>
          <a:bodyPr/>
          <a:lstStyle/>
          <a:p>
            <a:fld id="{2154E305-7137-4081-AED1-8E00D857CAE3}" type="slidenum">
              <a:rPr lang="nb-NO" smtClean="0"/>
              <a:t>10</a:t>
            </a:fld>
            <a:endParaRPr lang="nb-NO"/>
          </a:p>
        </p:txBody>
      </p:sp>
    </p:spTree>
    <p:extLst>
      <p:ext uri="{BB962C8B-B14F-4D97-AF65-F5344CB8AC3E}">
        <p14:creationId xmlns:p14="http://schemas.microsoft.com/office/powerpoint/2010/main" val="1720382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Etter </a:t>
            </a:r>
            <a:r>
              <a:rPr lang="nb-NO" dirty="0" err="1"/>
              <a:t>augustkonferansen</a:t>
            </a:r>
            <a:r>
              <a:rPr lang="nb-NO" dirty="0"/>
              <a:t> vil det typisk komme budsjettlekkasjer. Det kan avhenge av dynamikk i regjeringen, men nå som Ap har vært alene har vi sett at det kom budsjettlekkasjer også lenge før </a:t>
            </a:r>
            <a:r>
              <a:rPr lang="nb-NO" dirty="0" err="1"/>
              <a:t>augustkonferansen</a:t>
            </a:r>
            <a:r>
              <a:rPr lang="nb-NO" dirty="0"/>
              <a:t>. Noe som nok har sammenheng med valgkampen. </a:t>
            </a:r>
          </a:p>
          <a:p>
            <a:endParaRPr lang="nb-NO" dirty="0"/>
          </a:p>
          <a:p>
            <a:r>
              <a:rPr lang="nb-NO" dirty="0"/>
              <a:t>Etter 20. september vil også departementene kunne melde inn hvilke saker de ønsker å ta ut som forhåndssaker. SMK bestemmer hvilke saker og hvem som får ta ut på forhånd. </a:t>
            </a:r>
          </a:p>
        </p:txBody>
      </p:sp>
      <p:sp>
        <p:nvSpPr>
          <p:cNvPr id="4" name="Plassholder for lysbildenummer 3"/>
          <p:cNvSpPr>
            <a:spLocks noGrp="1"/>
          </p:cNvSpPr>
          <p:nvPr>
            <p:ph type="sldNum" sz="quarter" idx="5"/>
          </p:nvPr>
        </p:nvSpPr>
        <p:spPr/>
        <p:txBody>
          <a:bodyPr/>
          <a:lstStyle/>
          <a:p>
            <a:fld id="{2154E305-7137-4081-AED1-8E00D857CAE3}" type="slidenum">
              <a:rPr lang="nb-NO" smtClean="0"/>
              <a:t>11</a:t>
            </a:fld>
            <a:endParaRPr lang="nb-NO"/>
          </a:p>
        </p:txBody>
      </p:sp>
    </p:spTree>
    <p:extLst>
      <p:ext uri="{BB962C8B-B14F-4D97-AF65-F5344CB8AC3E}">
        <p14:creationId xmlns:p14="http://schemas.microsoft.com/office/powerpoint/2010/main" val="3266619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 skal legges frem innen seks dager etter stortingets åpning. </a:t>
            </a:r>
          </a:p>
          <a:p>
            <a:r>
              <a:rPr lang="nb-NO" dirty="0"/>
              <a:t>Her er det nok potensiale i å bidra til å ta ut gode saker for Troms når det legges frem også for fylkeskommunen og kommunene. De små lokale sakene er det mange som bryr seg om.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kern="1200" dirty="0">
                <a:solidFill>
                  <a:schemeClr val="tx1"/>
                </a:solidFill>
                <a:effectLst/>
                <a:latin typeface="+mn-lt"/>
                <a:ea typeface="+mn-ea"/>
                <a:cs typeface="+mn-cs"/>
              </a:rPr>
              <a:t>f.eks. Regjeringen foreslår 15 mill. kroner til pilotutdanningen i Bardufoss.</a:t>
            </a:r>
          </a:p>
          <a:p>
            <a:endParaRPr lang="nb-NO" dirty="0"/>
          </a:p>
          <a:p>
            <a:endParaRPr lang="nb-NO" dirty="0"/>
          </a:p>
          <a:p>
            <a:r>
              <a:rPr lang="nb-NO" dirty="0"/>
              <a:t>I Stortinget er det finanskomiteen som holder i arbeidet med å komme til enighet om budsjettet. Her vil det være begrensede ting som kommer inn i </a:t>
            </a:r>
            <a:r>
              <a:rPr lang="nb-NO" dirty="0" err="1"/>
              <a:t>budsjettetet</a:t>
            </a:r>
            <a:r>
              <a:rPr lang="nb-NO" dirty="0"/>
              <a:t>. </a:t>
            </a:r>
          </a:p>
          <a:p>
            <a:endParaRPr lang="nb-NO" dirty="0"/>
          </a:p>
          <a:p>
            <a:r>
              <a:rPr lang="nb-NO" dirty="0"/>
              <a:t>I forhandlingene på stortinget er det løpende kontakt med budsjettansvarlig statssekretær i departementene om å finne penger og høre om foreslåtte kutt etter satsninger fra forhandlingene er mulig å gjennomføre eller ikke. </a:t>
            </a:r>
          </a:p>
          <a:p>
            <a:r>
              <a:rPr lang="nb-NO" dirty="0"/>
              <a:t>Det er ikke alltid at alle endringene eller tilleggene.</a:t>
            </a:r>
          </a:p>
          <a:p>
            <a:r>
              <a:rPr lang="nb-NO" dirty="0"/>
              <a:t>Her kan det også komme inn verbaler som må følges opp som en del av budsjettavtalen. </a:t>
            </a:r>
          </a:p>
          <a:p>
            <a:endParaRPr lang="nb-NO" dirty="0"/>
          </a:p>
          <a:p>
            <a:r>
              <a:rPr lang="nb-NO" dirty="0" err="1"/>
              <a:t>F.Eks</a:t>
            </a:r>
            <a:r>
              <a:rPr lang="nb-NO" dirty="0"/>
              <a:t> fra i fjor: Stortinget ber regjeringen i løpet av våren 2025 fremme nødvendig lovforslag som sikrer unge voksne på 27 og 28 år de samme tannhelserettighetene som unge voksne i alderen 21 til 24, med ikrafttredelse senest fra 1. juli 2025.</a:t>
            </a:r>
          </a:p>
        </p:txBody>
      </p:sp>
      <p:sp>
        <p:nvSpPr>
          <p:cNvPr id="4" name="Plassholder for lysbildenummer 3"/>
          <p:cNvSpPr>
            <a:spLocks noGrp="1"/>
          </p:cNvSpPr>
          <p:nvPr>
            <p:ph type="sldNum" sz="quarter" idx="5"/>
          </p:nvPr>
        </p:nvSpPr>
        <p:spPr/>
        <p:txBody>
          <a:bodyPr/>
          <a:lstStyle/>
          <a:p>
            <a:fld id="{2154E305-7137-4081-AED1-8E00D857CAE3}" type="slidenum">
              <a:rPr lang="nb-NO" smtClean="0"/>
              <a:t>12</a:t>
            </a:fld>
            <a:endParaRPr lang="nb-NO"/>
          </a:p>
        </p:txBody>
      </p:sp>
    </p:spTree>
    <p:extLst>
      <p:ext uri="{BB962C8B-B14F-4D97-AF65-F5344CB8AC3E}">
        <p14:creationId xmlns:p14="http://schemas.microsoft.com/office/powerpoint/2010/main" val="1520419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 betyr at Troms må være på allerede fra nå og frem mot mars for å få våre saker på dagsorden inn i de aktuelle departementene.</a:t>
            </a:r>
          </a:p>
          <a:p>
            <a:endParaRPr lang="nb-NO" dirty="0"/>
          </a:p>
          <a:p>
            <a:r>
              <a:rPr lang="nb-NO" dirty="0"/>
              <a:t>I tillegg bør man bruke de politiske strukturene til å fremme felles saker for Troms. De ulike partigruppene bør få innføring i hva som er viktig for Troms og spesielt tromsbenken på </a:t>
            </a:r>
            <a:r>
              <a:rPr lang="nb-NO" dirty="0" err="1"/>
              <a:t>tverst</a:t>
            </a:r>
            <a:r>
              <a:rPr lang="nb-NO" dirty="0"/>
              <a:t> av partiene bør snakke Troms sak opp mot sine statsråder og i arbeidet med budsjettet i Stortinget. </a:t>
            </a:r>
          </a:p>
        </p:txBody>
      </p:sp>
      <p:sp>
        <p:nvSpPr>
          <p:cNvPr id="4" name="Plassholder for lysbildenummer 3"/>
          <p:cNvSpPr>
            <a:spLocks noGrp="1"/>
          </p:cNvSpPr>
          <p:nvPr>
            <p:ph type="sldNum" sz="quarter" idx="5"/>
          </p:nvPr>
        </p:nvSpPr>
        <p:spPr/>
        <p:txBody>
          <a:bodyPr/>
          <a:lstStyle/>
          <a:p>
            <a:fld id="{2154E305-7137-4081-AED1-8E00D857CAE3}" type="slidenum">
              <a:rPr lang="nb-NO" smtClean="0"/>
              <a:t>13</a:t>
            </a:fld>
            <a:endParaRPr lang="nb-NO"/>
          </a:p>
        </p:txBody>
      </p:sp>
    </p:spTree>
    <p:extLst>
      <p:ext uri="{BB962C8B-B14F-4D97-AF65-F5344CB8AC3E}">
        <p14:creationId xmlns:p14="http://schemas.microsoft.com/office/powerpoint/2010/main" val="137391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Personer man bør snakke med er parlamentariske ledere for partiene på stortinget, statsråder og statssekretærer/politiske rådgivere fra landsdelen, i tillegg til de i det departementet man vil </a:t>
            </a:r>
            <a:r>
              <a:rPr lang="nb-NO" dirty="0" err="1"/>
              <a:t>lobbyere</a:t>
            </a:r>
            <a:r>
              <a:rPr lang="nb-NO" dirty="0"/>
              <a:t> mot. </a:t>
            </a:r>
          </a:p>
          <a:p>
            <a:r>
              <a:rPr lang="nb-NO" dirty="0"/>
              <a:t>Finne allierte bland de andre fylkene eller interesseorganisasjoner. </a:t>
            </a:r>
          </a:p>
        </p:txBody>
      </p:sp>
      <p:sp>
        <p:nvSpPr>
          <p:cNvPr id="4" name="Plassholder for lysbildenummer 3"/>
          <p:cNvSpPr>
            <a:spLocks noGrp="1"/>
          </p:cNvSpPr>
          <p:nvPr>
            <p:ph type="sldNum" sz="quarter" idx="5"/>
          </p:nvPr>
        </p:nvSpPr>
        <p:spPr/>
        <p:txBody>
          <a:bodyPr/>
          <a:lstStyle/>
          <a:p>
            <a:fld id="{2154E305-7137-4081-AED1-8E00D857CAE3}" type="slidenum">
              <a:rPr lang="nb-NO" smtClean="0"/>
              <a:t>14</a:t>
            </a:fld>
            <a:endParaRPr lang="nb-NO"/>
          </a:p>
        </p:txBody>
      </p:sp>
    </p:spTree>
    <p:extLst>
      <p:ext uri="{BB962C8B-B14F-4D97-AF65-F5344CB8AC3E}">
        <p14:creationId xmlns:p14="http://schemas.microsoft.com/office/powerpoint/2010/main" val="28494529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0" i="0" kern="1200" dirty="0">
                <a:solidFill>
                  <a:schemeClr val="tx1"/>
                </a:solidFill>
                <a:effectLst/>
                <a:latin typeface="+mn-lt"/>
                <a:ea typeface="+mn-ea"/>
                <a:cs typeface="+mn-cs"/>
              </a:rPr>
              <a:t>Det skjer normalt en rekke endringer i statsbudsjettet i løpet av det året budsjettet gjelder for. De fleste endringer skjer i forbindelse med revidert nasjonalbudsjett om våren og ved "nysalderingen" av statsbudsjettet i desember. I tillegg til de endringene Stortinget gjør, har også regjeringen fullmakt til å gjøre mindre endringer i budsjettet.</a:t>
            </a:r>
          </a:p>
          <a:p>
            <a:endParaRPr lang="nb-NO" sz="1200" b="0" i="0" kern="1200" dirty="0">
              <a:solidFill>
                <a:schemeClr val="tx1"/>
              </a:solidFill>
              <a:effectLst/>
              <a:latin typeface="+mn-lt"/>
              <a:ea typeface="+mn-ea"/>
              <a:cs typeface="+mn-cs"/>
            </a:endParaRPr>
          </a:p>
          <a:p>
            <a:r>
              <a:rPr lang="nb-NO" sz="1200" b="0" i="0" kern="1200" dirty="0">
                <a:solidFill>
                  <a:schemeClr val="tx1"/>
                </a:solidFill>
                <a:effectLst/>
                <a:latin typeface="+mn-lt"/>
                <a:ea typeface="+mn-ea"/>
                <a:cs typeface="+mn-cs"/>
              </a:rPr>
              <a:t>Mindre ting kan komme inn her. Ofte engangspenger. </a:t>
            </a:r>
          </a:p>
          <a:p>
            <a:endParaRPr lang="nb-NO" sz="1200" b="0" i="0" kern="1200" dirty="0">
              <a:solidFill>
                <a:schemeClr val="tx1"/>
              </a:solidFill>
              <a:effectLst/>
              <a:latin typeface="+mn-lt"/>
              <a:ea typeface="+mn-ea"/>
              <a:cs typeface="+mn-cs"/>
            </a:endParaRPr>
          </a:p>
          <a:p>
            <a:r>
              <a:rPr lang="nb-NO" sz="1200" b="0" i="0" kern="1200" dirty="0">
                <a:solidFill>
                  <a:schemeClr val="tx1"/>
                </a:solidFill>
                <a:effectLst/>
                <a:latin typeface="+mn-lt"/>
                <a:ea typeface="+mn-ea"/>
                <a:cs typeface="+mn-cs"/>
              </a:rPr>
              <a:t>Dette tror jeg det vil være mindre rom for å få inn ting her fremover. Tidligere har RNB vært nesten som et nytt statsbudsjett, og noen partier som skal forhandle det tror de kan ta nye kamper på ting fra forrige budsjettrunde. </a:t>
            </a:r>
          </a:p>
          <a:p>
            <a:endParaRPr lang="nb-NO" dirty="0"/>
          </a:p>
        </p:txBody>
      </p:sp>
      <p:sp>
        <p:nvSpPr>
          <p:cNvPr id="4" name="Plassholder for lysbildenummer 3"/>
          <p:cNvSpPr>
            <a:spLocks noGrp="1"/>
          </p:cNvSpPr>
          <p:nvPr>
            <p:ph type="sldNum" sz="quarter" idx="5"/>
          </p:nvPr>
        </p:nvSpPr>
        <p:spPr/>
        <p:txBody>
          <a:bodyPr/>
          <a:lstStyle/>
          <a:p>
            <a:fld id="{2154E305-7137-4081-AED1-8E00D857CAE3}" type="slidenum">
              <a:rPr lang="nb-NO" smtClean="0"/>
              <a:t>15</a:t>
            </a:fld>
            <a:endParaRPr lang="nb-NO"/>
          </a:p>
        </p:txBody>
      </p:sp>
    </p:spTree>
    <p:extLst>
      <p:ext uri="{BB962C8B-B14F-4D97-AF65-F5344CB8AC3E}">
        <p14:creationId xmlns:p14="http://schemas.microsoft.com/office/powerpoint/2010/main" val="25534893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0" i="0" kern="1200" dirty="0">
                <a:solidFill>
                  <a:schemeClr val="tx1"/>
                </a:solidFill>
                <a:effectLst/>
                <a:latin typeface="+mn-lt"/>
                <a:ea typeface="+mn-ea"/>
                <a:cs typeface="+mn-cs"/>
              </a:rPr>
              <a:t>Regjeringen fremmer om høsten en egen proposisjon med en oppsummering av alle endringer som er foretatt gjennom året. Denne nysalderingsproposisjonen inkluderer også forslag til bevilgningsendringer for skatte- og avgiftsinntekter og renter og utgifter som bygger på anslag.</a:t>
            </a:r>
            <a:endParaRPr lang="nb-NO" dirty="0"/>
          </a:p>
        </p:txBody>
      </p:sp>
      <p:sp>
        <p:nvSpPr>
          <p:cNvPr id="4" name="Plassholder for lysbildenummer 3"/>
          <p:cNvSpPr>
            <a:spLocks noGrp="1"/>
          </p:cNvSpPr>
          <p:nvPr>
            <p:ph type="sldNum" sz="quarter" idx="5"/>
          </p:nvPr>
        </p:nvSpPr>
        <p:spPr/>
        <p:txBody>
          <a:bodyPr/>
          <a:lstStyle/>
          <a:p>
            <a:fld id="{2154E305-7137-4081-AED1-8E00D857CAE3}" type="slidenum">
              <a:rPr lang="nb-NO" smtClean="0"/>
              <a:t>16</a:t>
            </a:fld>
            <a:endParaRPr lang="nb-NO"/>
          </a:p>
        </p:txBody>
      </p:sp>
    </p:spTree>
    <p:extLst>
      <p:ext uri="{BB962C8B-B14F-4D97-AF65-F5344CB8AC3E}">
        <p14:creationId xmlns:p14="http://schemas.microsoft.com/office/powerpoint/2010/main" val="6737802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 med grafikk">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464EFAA-60C7-1B52-72F1-C7AAAAB47059}"/>
              </a:ext>
            </a:extLst>
          </p:cNvPr>
          <p:cNvSpPr>
            <a:spLocks noGrp="1"/>
          </p:cNvSpPr>
          <p:nvPr>
            <p:ph type="ctrTitle" hasCustomPrompt="1"/>
          </p:nvPr>
        </p:nvSpPr>
        <p:spPr>
          <a:xfrm>
            <a:off x="528320" y="1481666"/>
            <a:ext cx="11125200" cy="1947333"/>
          </a:xfrm>
        </p:spPr>
        <p:txBody>
          <a:bodyPr anchor="ctr">
            <a:normAutofit/>
          </a:bodyPr>
          <a:lstStyle>
            <a:lvl1pPr algn="l">
              <a:defRPr sz="6000" b="0" i="0">
                <a:latin typeface="Work Sans Medium" pitchFamily="2" charset="77"/>
              </a:defRPr>
            </a:lvl1pPr>
          </a:lstStyle>
          <a:p>
            <a:r>
              <a:rPr lang="nb-NO" dirty="0"/>
              <a:t>Tittel</a:t>
            </a:r>
          </a:p>
        </p:txBody>
      </p:sp>
      <p:pic>
        <p:nvPicPr>
          <p:cNvPr id="7" name="Bilde 6">
            <a:extLst>
              <a:ext uri="{FF2B5EF4-FFF2-40B4-BE49-F238E27FC236}">
                <a16:creationId xmlns:a16="http://schemas.microsoft.com/office/drawing/2014/main" id="{ED2B4E15-DA54-CDBD-83B3-FCC642BDD3D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4040069"/>
            <a:ext cx="12192000" cy="2817931"/>
          </a:xfrm>
          <a:prstGeom prst="rect">
            <a:avLst/>
          </a:prstGeom>
        </p:spPr>
      </p:pic>
    </p:spTree>
    <p:extLst>
      <p:ext uri="{BB962C8B-B14F-4D97-AF65-F5344CB8AC3E}">
        <p14:creationId xmlns:p14="http://schemas.microsoft.com/office/powerpoint/2010/main" val="433109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tel med grafikk og under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464EFAA-60C7-1B52-72F1-C7AAAAB47059}"/>
              </a:ext>
            </a:extLst>
          </p:cNvPr>
          <p:cNvSpPr>
            <a:spLocks noGrp="1"/>
          </p:cNvSpPr>
          <p:nvPr>
            <p:ph type="ctrTitle"/>
          </p:nvPr>
        </p:nvSpPr>
        <p:spPr>
          <a:xfrm>
            <a:off x="528320" y="1122363"/>
            <a:ext cx="11125200" cy="1655762"/>
          </a:xfrm>
        </p:spPr>
        <p:txBody>
          <a:bodyPr anchor="b">
            <a:normAutofit/>
          </a:bodyPr>
          <a:lstStyle>
            <a:lvl1pPr algn="l">
              <a:defRPr sz="4000"/>
            </a:lvl1pPr>
          </a:lstStyle>
          <a:p>
            <a:r>
              <a:rPr lang="nb-NO"/>
              <a:t>Klikk for å redigere tittelstil</a:t>
            </a:r>
            <a:endParaRPr lang="nb-NO" dirty="0"/>
          </a:p>
        </p:txBody>
      </p:sp>
      <p:sp>
        <p:nvSpPr>
          <p:cNvPr id="3" name="Undertittel 2">
            <a:extLst>
              <a:ext uri="{FF2B5EF4-FFF2-40B4-BE49-F238E27FC236}">
                <a16:creationId xmlns:a16="http://schemas.microsoft.com/office/drawing/2014/main" id="{689146D3-666F-A72A-5401-513E3A818D27}"/>
              </a:ext>
            </a:extLst>
          </p:cNvPr>
          <p:cNvSpPr>
            <a:spLocks noGrp="1"/>
          </p:cNvSpPr>
          <p:nvPr>
            <p:ph type="subTitle" idx="1"/>
          </p:nvPr>
        </p:nvSpPr>
        <p:spPr>
          <a:xfrm>
            <a:off x="528320" y="2853267"/>
            <a:ext cx="11125200" cy="872066"/>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pic>
        <p:nvPicPr>
          <p:cNvPr id="4" name="Bilde 3">
            <a:extLst>
              <a:ext uri="{FF2B5EF4-FFF2-40B4-BE49-F238E27FC236}">
                <a16:creationId xmlns:a16="http://schemas.microsoft.com/office/drawing/2014/main" id="{383CE23E-48C3-0F01-B5A9-C4F0555AD90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4040069"/>
            <a:ext cx="12192000" cy="2817931"/>
          </a:xfrm>
          <a:prstGeom prst="rect">
            <a:avLst/>
          </a:prstGeom>
        </p:spPr>
      </p:pic>
    </p:spTree>
    <p:extLst>
      <p:ext uri="{BB962C8B-B14F-4D97-AF65-F5344CB8AC3E}">
        <p14:creationId xmlns:p14="http://schemas.microsoft.com/office/powerpoint/2010/main" val="3749815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tel med under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464EFAA-60C7-1B52-72F1-C7AAAAB47059}"/>
              </a:ext>
            </a:extLst>
          </p:cNvPr>
          <p:cNvSpPr>
            <a:spLocks noGrp="1"/>
          </p:cNvSpPr>
          <p:nvPr>
            <p:ph type="ctrTitle"/>
          </p:nvPr>
        </p:nvSpPr>
        <p:spPr>
          <a:xfrm>
            <a:off x="528320" y="1122363"/>
            <a:ext cx="11125200" cy="1655762"/>
          </a:xfrm>
        </p:spPr>
        <p:txBody>
          <a:bodyPr anchor="b">
            <a:normAutofit/>
          </a:bodyPr>
          <a:lstStyle>
            <a:lvl1pPr algn="l">
              <a:defRPr sz="4000"/>
            </a:lvl1pPr>
          </a:lstStyle>
          <a:p>
            <a:r>
              <a:rPr lang="nb-NO"/>
              <a:t>Klikk for å redigere tittelstil</a:t>
            </a:r>
            <a:endParaRPr lang="nb-NO" dirty="0"/>
          </a:p>
        </p:txBody>
      </p:sp>
      <p:sp>
        <p:nvSpPr>
          <p:cNvPr id="3" name="Undertittel 2">
            <a:extLst>
              <a:ext uri="{FF2B5EF4-FFF2-40B4-BE49-F238E27FC236}">
                <a16:creationId xmlns:a16="http://schemas.microsoft.com/office/drawing/2014/main" id="{689146D3-666F-A72A-5401-513E3A818D27}"/>
              </a:ext>
            </a:extLst>
          </p:cNvPr>
          <p:cNvSpPr>
            <a:spLocks noGrp="1"/>
          </p:cNvSpPr>
          <p:nvPr>
            <p:ph type="subTitle" idx="1"/>
          </p:nvPr>
        </p:nvSpPr>
        <p:spPr>
          <a:xfrm>
            <a:off x="528320" y="2853267"/>
            <a:ext cx="11125200" cy="3285066"/>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sp>
        <p:nvSpPr>
          <p:cNvPr id="5" name="Plassholder for bunntekst 4">
            <a:extLst>
              <a:ext uri="{FF2B5EF4-FFF2-40B4-BE49-F238E27FC236}">
                <a16:creationId xmlns:a16="http://schemas.microsoft.com/office/drawing/2014/main" id="{D00EDF49-AD26-FCB9-2EF1-74F4C82D3254}"/>
              </a:ext>
            </a:extLst>
          </p:cNvPr>
          <p:cNvSpPr>
            <a:spLocks noGrp="1"/>
          </p:cNvSpPr>
          <p:nvPr>
            <p:ph type="ftr" sz="quarter" idx="11"/>
          </p:nvPr>
        </p:nvSpPr>
        <p:spPr>
          <a:xfrm>
            <a:off x="528320" y="6356350"/>
            <a:ext cx="11125200" cy="365125"/>
          </a:xfrm>
        </p:spPr>
        <p:txBody>
          <a:bodyPr/>
          <a:lstStyle/>
          <a:p>
            <a:endParaRPr lang="nb-NO" dirty="0"/>
          </a:p>
        </p:txBody>
      </p:sp>
    </p:spTree>
    <p:extLst>
      <p:ext uri="{BB962C8B-B14F-4D97-AF65-F5344CB8AC3E}">
        <p14:creationId xmlns:p14="http://schemas.microsoft.com/office/powerpoint/2010/main" val="531133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tel med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464EFAA-60C7-1B52-72F1-C7AAAAB47059}"/>
              </a:ext>
            </a:extLst>
          </p:cNvPr>
          <p:cNvSpPr>
            <a:spLocks noGrp="1"/>
          </p:cNvSpPr>
          <p:nvPr>
            <p:ph type="ctrTitle"/>
          </p:nvPr>
        </p:nvSpPr>
        <p:spPr>
          <a:xfrm>
            <a:off x="528320" y="1122363"/>
            <a:ext cx="11125200" cy="1655762"/>
          </a:xfrm>
        </p:spPr>
        <p:txBody>
          <a:bodyPr anchor="b">
            <a:normAutofit/>
          </a:bodyPr>
          <a:lstStyle>
            <a:lvl1pPr algn="l">
              <a:defRPr sz="4000"/>
            </a:lvl1pPr>
          </a:lstStyle>
          <a:p>
            <a:r>
              <a:rPr lang="nb-NO"/>
              <a:t>Klikk for å redigere tittelstil</a:t>
            </a:r>
            <a:endParaRPr lang="nb-NO" dirty="0"/>
          </a:p>
        </p:txBody>
      </p:sp>
      <p:sp>
        <p:nvSpPr>
          <p:cNvPr id="6" name="Plassholder for bilde 5">
            <a:extLst>
              <a:ext uri="{FF2B5EF4-FFF2-40B4-BE49-F238E27FC236}">
                <a16:creationId xmlns:a16="http://schemas.microsoft.com/office/drawing/2014/main" id="{261D904F-74DA-60C5-49A1-66B2A79A43BA}"/>
              </a:ext>
            </a:extLst>
          </p:cNvPr>
          <p:cNvSpPr>
            <a:spLocks noGrp="1"/>
          </p:cNvSpPr>
          <p:nvPr>
            <p:ph type="pic" sz="quarter" idx="12" hasCustomPrompt="1"/>
          </p:nvPr>
        </p:nvSpPr>
        <p:spPr>
          <a:xfrm>
            <a:off x="0" y="3098800"/>
            <a:ext cx="12192000" cy="3759200"/>
          </a:xfrm>
        </p:spPr>
        <p:txBody>
          <a:bodyPr/>
          <a:lstStyle/>
          <a:p>
            <a:r>
              <a:rPr lang="nb-NO" dirty="0"/>
              <a:t>Sett inn bilde</a:t>
            </a:r>
          </a:p>
        </p:txBody>
      </p:sp>
    </p:spTree>
    <p:extLst>
      <p:ext uri="{BB962C8B-B14F-4D97-AF65-F5344CB8AC3E}">
        <p14:creationId xmlns:p14="http://schemas.microsoft.com/office/powerpoint/2010/main" val="2007078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45B895-5FEC-7A5D-2408-1753EB1DC9D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68CDA00-73B3-1910-32C5-E24F446468A4}"/>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bunntekst 4">
            <a:extLst>
              <a:ext uri="{FF2B5EF4-FFF2-40B4-BE49-F238E27FC236}">
                <a16:creationId xmlns:a16="http://schemas.microsoft.com/office/drawing/2014/main" id="{0081122D-9AB8-FA7C-0B8D-E4C10F6EBFD9}"/>
              </a:ext>
            </a:extLst>
          </p:cNvPr>
          <p:cNvSpPr>
            <a:spLocks noGrp="1"/>
          </p:cNvSpPr>
          <p:nvPr>
            <p:ph type="ftr" sz="quarter" idx="11"/>
          </p:nvPr>
        </p:nvSpPr>
        <p:spPr>
          <a:xfrm>
            <a:off x="539999" y="6356350"/>
            <a:ext cx="11113521" cy="365125"/>
          </a:xfrm>
        </p:spPr>
        <p:txBody>
          <a:bodyPr/>
          <a:lstStyle/>
          <a:p>
            <a:endParaRPr lang="nb-NO"/>
          </a:p>
        </p:txBody>
      </p:sp>
    </p:spTree>
    <p:extLst>
      <p:ext uri="{BB962C8B-B14F-4D97-AF65-F5344CB8AC3E}">
        <p14:creationId xmlns:p14="http://schemas.microsoft.com/office/powerpoint/2010/main" val="2349929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nhold en spal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464EFAA-60C7-1B52-72F1-C7AAAAB47059}"/>
              </a:ext>
            </a:extLst>
          </p:cNvPr>
          <p:cNvSpPr>
            <a:spLocks noGrp="1"/>
          </p:cNvSpPr>
          <p:nvPr>
            <p:ph type="ctrTitle"/>
          </p:nvPr>
        </p:nvSpPr>
        <p:spPr>
          <a:xfrm>
            <a:off x="528320" y="1122363"/>
            <a:ext cx="11125200" cy="892704"/>
          </a:xfrm>
        </p:spPr>
        <p:txBody>
          <a:bodyPr anchor="b">
            <a:normAutofit/>
          </a:bodyPr>
          <a:lstStyle>
            <a:lvl1pPr algn="l">
              <a:defRPr sz="2400" b="1" i="0">
                <a:latin typeface="Work Sans Black" pitchFamily="2" charset="77"/>
              </a:defRPr>
            </a:lvl1pPr>
          </a:lstStyle>
          <a:p>
            <a:r>
              <a:rPr lang="nb-NO"/>
              <a:t>Klikk for å redigere tittelstil</a:t>
            </a:r>
            <a:endParaRPr lang="nb-NO" dirty="0"/>
          </a:p>
        </p:txBody>
      </p:sp>
      <p:sp>
        <p:nvSpPr>
          <p:cNvPr id="3" name="Undertittel 2">
            <a:extLst>
              <a:ext uri="{FF2B5EF4-FFF2-40B4-BE49-F238E27FC236}">
                <a16:creationId xmlns:a16="http://schemas.microsoft.com/office/drawing/2014/main" id="{689146D3-666F-A72A-5401-513E3A818D27}"/>
              </a:ext>
            </a:extLst>
          </p:cNvPr>
          <p:cNvSpPr>
            <a:spLocks noGrp="1"/>
          </p:cNvSpPr>
          <p:nvPr>
            <p:ph type="subTitle" idx="1" hasCustomPrompt="1"/>
          </p:nvPr>
        </p:nvSpPr>
        <p:spPr>
          <a:xfrm>
            <a:off x="528320" y="2235199"/>
            <a:ext cx="11125200" cy="3903133"/>
          </a:xfrm>
        </p:spPr>
        <p:txBody>
          <a:bodyPr numCol="1"/>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Klikk for å legge til tekst</a:t>
            </a:r>
          </a:p>
        </p:txBody>
      </p:sp>
      <p:sp>
        <p:nvSpPr>
          <p:cNvPr id="5" name="Plassholder for bunntekst 4">
            <a:extLst>
              <a:ext uri="{FF2B5EF4-FFF2-40B4-BE49-F238E27FC236}">
                <a16:creationId xmlns:a16="http://schemas.microsoft.com/office/drawing/2014/main" id="{D00EDF49-AD26-FCB9-2EF1-74F4C82D3254}"/>
              </a:ext>
            </a:extLst>
          </p:cNvPr>
          <p:cNvSpPr>
            <a:spLocks noGrp="1"/>
          </p:cNvSpPr>
          <p:nvPr>
            <p:ph type="ftr" sz="quarter" idx="11"/>
          </p:nvPr>
        </p:nvSpPr>
        <p:spPr>
          <a:xfrm>
            <a:off x="528320" y="6356350"/>
            <a:ext cx="11125200" cy="365125"/>
          </a:xfrm>
        </p:spPr>
        <p:txBody>
          <a:bodyPr/>
          <a:lstStyle/>
          <a:p>
            <a:endParaRPr lang="nb-NO" dirty="0"/>
          </a:p>
        </p:txBody>
      </p:sp>
    </p:spTree>
    <p:extLst>
      <p:ext uri="{BB962C8B-B14F-4D97-AF65-F5344CB8AC3E}">
        <p14:creationId xmlns:p14="http://schemas.microsoft.com/office/powerpoint/2010/main" val="130498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nhold to spalt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464EFAA-60C7-1B52-72F1-C7AAAAB47059}"/>
              </a:ext>
            </a:extLst>
          </p:cNvPr>
          <p:cNvSpPr>
            <a:spLocks noGrp="1"/>
          </p:cNvSpPr>
          <p:nvPr>
            <p:ph type="ctrTitle"/>
          </p:nvPr>
        </p:nvSpPr>
        <p:spPr>
          <a:xfrm>
            <a:off x="528320" y="1122363"/>
            <a:ext cx="11125200" cy="892704"/>
          </a:xfrm>
        </p:spPr>
        <p:txBody>
          <a:bodyPr anchor="b">
            <a:normAutofit/>
          </a:bodyPr>
          <a:lstStyle>
            <a:lvl1pPr algn="l">
              <a:defRPr sz="2400" b="1" i="0">
                <a:latin typeface="Work Sans Black" pitchFamily="2" charset="77"/>
              </a:defRPr>
            </a:lvl1pPr>
          </a:lstStyle>
          <a:p>
            <a:r>
              <a:rPr lang="nb-NO"/>
              <a:t>Klikk for å redigere tittelstil</a:t>
            </a:r>
            <a:endParaRPr lang="nb-NO" dirty="0"/>
          </a:p>
        </p:txBody>
      </p:sp>
      <p:sp>
        <p:nvSpPr>
          <p:cNvPr id="3" name="Undertittel 2">
            <a:extLst>
              <a:ext uri="{FF2B5EF4-FFF2-40B4-BE49-F238E27FC236}">
                <a16:creationId xmlns:a16="http://schemas.microsoft.com/office/drawing/2014/main" id="{689146D3-666F-A72A-5401-513E3A818D27}"/>
              </a:ext>
            </a:extLst>
          </p:cNvPr>
          <p:cNvSpPr>
            <a:spLocks noGrp="1"/>
          </p:cNvSpPr>
          <p:nvPr>
            <p:ph type="subTitle" idx="1" hasCustomPrompt="1"/>
          </p:nvPr>
        </p:nvSpPr>
        <p:spPr>
          <a:xfrm>
            <a:off x="528320" y="2235199"/>
            <a:ext cx="11125200" cy="3903133"/>
          </a:xfrm>
        </p:spPr>
        <p:txBody>
          <a:bodyPr numCol="2" spcCol="36000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Klikk for å legge til tekst</a:t>
            </a:r>
          </a:p>
        </p:txBody>
      </p:sp>
      <p:sp>
        <p:nvSpPr>
          <p:cNvPr id="5" name="Plassholder for bunntekst 4">
            <a:extLst>
              <a:ext uri="{FF2B5EF4-FFF2-40B4-BE49-F238E27FC236}">
                <a16:creationId xmlns:a16="http://schemas.microsoft.com/office/drawing/2014/main" id="{D00EDF49-AD26-FCB9-2EF1-74F4C82D3254}"/>
              </a:ext>
            </a:extLst>
          </p:cNvPr>
          <p:cNvSpPr>
            <a:spLocks noGrp="1"/>
          </p:cNvSpPr>
          <p:nvPr>
            <p:ph type="ftr" sz="quarter" idx="11"/>
          </p:nvPr>
        </p:nvSpPr>
        <p:spPr>
          <a:xfrm>
            <a:off x="528320" y="6356350"/>
            <a:ext cx="11125200" cy="365125"/>
          </a:xfrm>
        </p:spPr>
        <p:txBody>
          <a:bodyPr/>
          <a:lstStyle/>
          <a:p>
            <a:endParaRPr lang="nb-NO" dirty="0"/>
          </a:p>
        </p:txBody>
      </p:sp>
    </p:spTree>
    <p:extLst>
      <p:ext uri="{BB962C8B-B14F-4D97-AF65-F5344CB8AC3E}">
        <p14:creationId xmlns:p14="http://schemas.microsoft.com/office/powerpoint/2010/main" val="3828535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nhold tre spalt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464EFAA-60C7-1B52-72F1-C7AAAAB47059}"/>
              </a:ext>
            </a:extLst>
          </p:cNvPr>
          <p:cNvSpPr>
            <a:spLocks noGrp="1"/>
          </p:cNvSpPr>
          <p:nvPr>
            <p:ph type="ctrTitle"/>
          </p:nvPr>
        </p:nvSpPr>
        <p:spPr>
          <a:xfrm>
            <a:off x="528320" y="1122363"/>
            <a:ext cx="11125200" cy="892704"/>
          </a:xfrm>
        </p:spPr>
        <p:txBody>
          <a:bodyPr anchor="b">
            <a:normAutofit/>
          </a:bodyPr>
          <a:lstStyle>
            <a:lvl1pPr algn="l">
              <a:defRPr sz="2400" b="1" i="0">
                <a:latin typeface="Work Sans Black" pitchFamily="2" charset="77"/>
              </a:defRPr>
            </a:lvl1pPr>
          </a:lstStyle>
          <a:p>
            <a:r>
              <a:rPr lang="nb-NO"/>
              <a:t>Klikk for å redigere tittelstil</a:t>
            </a:r>
            <a:endParaRPr lang="nb-NO" dirty="0"/>
          </a:p>
        </p:txBody>
      </p:sp>
      <p:sp>
        <p:nvSpPr>
          <p:cNvPr id="3" name="Undertittel 2">
            <a:extLst>
              <a:ext uri="{FF2B5EF4-FFF2-40B4-BE49-F238E27FC236}">
                <a16:creationId xmlns:a16="http://schemas.microsoft.com/office/drawing/2014/main" id="{689146D3-666F-A72A-5401-513E3A818D27}"/>
              </a:ext>
            </a:extLst>
          </p:cNvPr>
          <p:cNvSpPr>
            <a:spLocks noGrp="1"/>
          </p:cNvSpPr>
          <p:nvPr>
            <p:ph type="subTitle" idx="1" hasCustomPrompt="1"/>
          </p:nvPr>
        </p:nvSpPr>
        <p:spPr>
          <a:xfrm>
            <a:off x="528320" y="2235199"/>
            <a:ext cx="11125200" cy="3903133"/>
          </a:xfrm>
        </p:spPr>
        <p:txBody>
          <a:bodyPr numCol="3" spcCol="36000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Klikk for å legge til tekst</a:t>
            </a:r>
          </a:p>
        </p:txBody>
      </p:sp>
      <p:sp>
        <p:nvSpPr>
          <p:cNvPr id="5" name="Plassholder for bunntekst 4">
            <a:extLst>
              <a:ext uri="{FF2B5EF4-FFF2-40B4-BE49-F238E27FC236}">
                <a16:creationId xmlns:a16="http://schemas.microsoft.com/office/drawing/2014/main" id="{D00EDF49-AD26-FCB9-2EF1-74F4C82D3254}"/>
              </a:ext>
            </a:extLst>
          </p:cNvPr>
          <p:cNvSpPr>
            <a:spLocks noGrp="1"/>
          </p:cNvSpPr>
          <p:nvPr>
            <p:ph type="ftr" sz="quarter" idx="11"/>
          </p:nvPr>
        </p:nvSpPr>
        <p:spPr>
          <a:xfrm>
            <a:off x="528320" y="6356350"/>
            <a:ext cx="11125200" cy="365125"/>
          </a:xfrm>
        </p:spPr>
        <p:txBody>
          <a:bodyPr/>
          <a:lstStyle/>
          <a:p>
            <a:endParaRPr lang="nb-NO" dirty="0"/>
          </a:p>
        </p:txBody>
      </p:sp>
    </p:spTree>
    <p:extLst>
      <p:ext uri="{BB962C8B-B14F-4D97-AF65-F5344CB8AC3E}">
        <p14:creationId xmlns:p14="http://schemas.microsoft.com/office/powerpoint/2010/main" val="4018420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610E2C7-4321-BD6E-6932-68F13933FC4E}"/>
              </a:ext>
            </a:extLst>
          </p:cNvPr>
          <p:cNvSpPr>
            <a:spLocks noGrp="1"/>
          </p:cNvSpPr>
          <p:nvPr>
            <p:ph type="title"/>
          </p:nvPr>
        </p:nvSpPr>
        <p:spPr>
          <a:xfrm>
            <a:off x="533400" y="1574800"/>
            <a:ext cx="4238625" cy="1100666"/>
          </a:xfrm>
        </p:spPr>
        <p:txBody>
          <a:bodyPr anchor="t"/>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8825F3B5-837B-E5C8-924C-DE38A0C3FF69}"/>
              </a:ext>
            </a:extLst>
          </p:cNvPr>
          <p:cNvSpPr>
            <a:spLocks noGrp="1"/>
          </p:cNvSpPr>
          <p:nvPr>
            <p:ph type="pic" idx="1"/>
          </p:nvPr>
        </p:nvSpPr>
        <p:spPr>
          <a:xfrm>
            <a:off x="5183188" y="0"/>
            <a:ext cx="7008812"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4" name="Plassholder for tekst 3">
            <a:extLst>
              <a:ext uri="{FF2B5EF4-FFF2-40B4-BE49-F238E27FC236}">
                <a16:creationId xmlns:a16="http://schemas.microsoft.com/office/drawing/2014/main" id="{1F54F466-10E9-6D2F-58E6-0D754A9523D9}"/>
              </a:ext>
            </a:extLst>
          </p:cNvPr>
          <p:cNvSpPr>
            <a:spLocks noGrp="1"/>
          </p:cNvSpPr>
          <p:nvPr>
            <p:ph type="body" sz="half" idx="2"/>
          </p:nvPr>
        </p:nvSpPr>
        <p:spPr>
          <a:xfrm>
            <a:off x="533400" y="3039532"/>
            <a:ext cx="4238625" cy="282945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Tree>
    <p:extLst>
      <p:ext uri="{BB962C8B-B14F-4D97-AF65-F5344CB8AC3E}">
        <p14:creationId xmlns:p14="http://schemas.microsoft.com/office/powerpoint/2010/main" val="2504620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e helside">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261D904F-74DA-60C5-49A1-66B2A79A43BA}"/>
              </a:ext>
            </a:extLst>
          </p:cNvPr>
          <p:cNvSpPr>
            <a:spLocks noGrp="1"/>
          </p:cNvSpPr>
          <p:nvPr>
            <p:ph type="pic" sz="quarter" idx="12" hasCustomPrompt="1"/>
          </p:nvPr>
        </p:nvSpPr>
        <p:spPr>
          <a:xfrm>
            <a:off x="528320" y="1122363"/>
            <a:ext cx="11125200" cy="5295369"/>
          </a:xfrm>
        </p:spPr>
        <p:txBody>
          <a:bodyPr/>
          <a:lstStyle/>
          <a:p>
            <a:r>
              <a:rPr lang="nb-NO" dirty="0"/>
              <a:t>Sett inn bilde</a:t>
            </a:r>
          </a:p>
        </p:txBody>
      </p:sp>
    </p:spTree>
    <p:extLst>
      <p:ext uri="{BB962C8B-B14F-4D97-AF65-F5344CB8AC3E}">
        <p14:creationId xmlns:p14="http://schemas.microsoft.com/office/powerpoint/2010/main" val="4233894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Sitat uthevet">
    <p:bg>
      <p:bgPr>
        <a:solidFill>
          <a:srgbClr val="E1EBEB"/>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464EFAA-60C7-1B52-72F1-C7AAAAB47059}"/>
              </a:ext>
            </a:extLst>
          </p:cNvPr>
          <p:cNvSpPr>
            <a:spLocks noGrp="1"/>
          </p:cNvSpPr>
          <p:nvPr>
            <p:ph type="ctrTitle" hasCustomPrompt="1"/>
          </p:nvPr>
        </p:nvSpPr>
        <p:spPr>
          <a:xfrm>
            <a:off x="528320" y="1122362"/>
            <a:ext cx="11125200" cy="4395257"/>
          </a:xfrm>
        </p:spPr>
        <p:txBody>
          <a:bodyPr anchor="ctr">
            <a:normAutofit/>
          </a:bodyPr>
          <a:lstStyle>
            <a:lvl1pPr algn="ctr">
              <a:defRPr sz="6000" b="0" i="0">
                <a:latin typeface="Work Sans Light" pitchFamily="2" charset="77"/>
              </a:defRPr>
            </a:lvl1pPr>
          </a:lstStyle>
          <a:p>
            <a:r>
              <a:rPr lang="nb-NO" dirty="0"/>
              <a:t>Sitat</a:t>
            </a:r>
          </a:p>
        </p:txBody>
      </p:sp>
      <p:sp>
        <p:nvSpPr>
          <p:cNvPr id="3" name="Undertittel 2">
            <a:extLst>
              <a:ext uri="{FF2B5EF4-FFF2-40B4-BE49-F238E27FC236}">
                <a16:creationId xmlns:a16="http://schemas.microsoft.com/office/drawing/2014/main" id="{689146D3-666F-A72A-5401-513E3A818D27}"/>
              </a:ext>
            </a:extLst>
          </p:cNvPr>
          <p:cNvSpPr>
            <a:spLocks noGrp="1"/>
          </p:cNvSpPr>
          <p:nvPr>
            <p:ph type="subTitle" idx="1" hasCustomPrompt="1"/>
          </p:nvPr>
        </p:nvSpPr>
        <p:spPr>
          <a:xfrm>
            <a:off x="528320" y="5735637"/>
            <a:ext cx="11125200" cy="402696"/>
          </a:xfrm>
        </p:spPr>
        <p:txBody>
          <a:bodyPr/>
          <a:lstStyle>
            <a:lvl1pPr marL="0" indent="0" algn="ctr">
              <a:buNone/>
              <a:defRPr sz="2400" b="0" i="1">
                <a:latin typeface="Work Sans Ligh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Sitatkilde</a:t>
            </a:r>
          </a:p>
        </p:txBody>
      </p:sp>
    </p:spTree>
    <p:extLst>
      <p:ext uri="{BB962C8B-B14F-4D97-AF65-F5344CB8AC3E}">
        <p14:creationId xmlns:p14="http://schemas.microsoft.com/office/powerpoint/2010/main" val="29229874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9EAB5277-3580-C26E-C9B8-FEEB84BD9990}"/>
              </a:ext>
            </a:extLst>
          </p:cNvPr>
          <p:cNvSpPr>
            <a:spLocks noGrp="1"/>
          </p:cNvSpPr>
          <p:nvPr>
            <p:ph type="title"/>
          </p:nvPr>
        </p:nvSpPr>
        <p:spPr>
          <a:xfrm>
            <a:off x="539999" y="1686560"/>
            <a:ext cx="11113521" cy="1232850"/>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E8404AF7-5341-4B6A-B990-C65B2C38BDBB}"/>
              </a:ext>
            </a:extLst>
          </p:cNvPr>
          <p:cNvSpPr>
            <a:spLocks noGrp="1"/>
          </p:cNvSpPr>
          <p:nvPr>
            <p:ph type="body" idx="1"/>
          </p:nvPr>
        </p:nvSpPr>
        <p:spPr>
          <a:xfrm>
            <a:off x="539999" y="3098799"/>
            <a:ext cx="11113521" cy="3078163"/>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5" name="Plassholder for bunntekst 4">
            <a:extLst>
              <a:ext uri="{FF2B5EF4-FFF2-40B4-BE49-F238E27FC236}">
                <a16:creationId xmlns:a16="http://schemas.microsoft.com/office/drawing/2014/main" id="{9DC0BB77-5E26-3864-7A87-BD07ACE51A0F}"/>
              </a:ext>
            </a:extLst>
          </p:cNvPr>
          <p:cNvSpPr>
            <a:spLocks noGrp="1"/>
          </p:cNvSpPr>
          <p:nvPr>
            <p:ph type="ftr" sz="quarter" idx="3"/>
          </p:nvPr>
        </p:nvSpPr>
        <p:spPr>
          <a:xfrm>
            <a:off x="539999" y="6356350"/>
            <a:ext cx="11113521" cy="365125"/>
          </a:xfrm>
          <a:prstGeom prst="rect">
            <a:avLst/>
          </a:prstGeom>
        </p:spPr>
        <p:txBody>
          <a:bodyPr vert="horz" lIns="91440" tIns="45720" rIns="91440" bIns="45720" rtlCol="0" anchor="ctr"/>
          <a:lstStyle>
            <a:lvl1pPr algn="r">
              <a:defRPr sz="1000">
                <a:solidFill>
                  <a:schemeClr val="tx1"/>
                </a:solidFill>
                <a:latin typeface="Work Sans Medium" pitchFamily="2" charset="77"/>
              </a:defRPr>
            </a:lvl1pPr>
          </a:lstStyle>
          <a:p>
            <a:endParaRPr lang="nb-NO" dirty="0"/>
          </a:p>
        </p:txBody>
      </p:sp>
      <p:pic>
        <p:nvPicPr>
          <p:cNvPr id="7" name="Bilde 6">
            <a:extLst>
              <a:ext uri="{FF2B5EF4-FFF2-40B4-BE49-F238E27FC236}">
                <a16:creationId xmlns:a16="http://schemas.microsoft.com/office/drawing/2014/main" id="{D11D6C89-5EB2-0ACE-02EF-865E426E3AEA}"/>
              </a:ext>
            </a:extLst>
          </p:cNvPr>
          <p:cNvPicPr>
            <a:picLocks noChangeAspect="1"/>
          </p:cNvPicPr>
          <p:nvPr userDrawn="1"/>
        </p:nvPicPr>
        <p:blipFill>
          <a:blip r:embed="rId13"/>
          <a:srcRect/>
          <a:stretch/>
        </p:blipFill>
        <p:spPr>
          <a:xfrm>
            <a:off x="539999" y="540000"/>
            <a:ext cx="1702493" cy="407118"/>
          </a:xfrm>
          <a:prstGeom prst="rect">
            <a:avLst/>
          </a:prstGeom>
        </p:spPr>
      </p:pic>
    </p:spTree>
    <p:extLst>
      <p:ext uri="{BB962C8B-B14F-4D97-AF65-F5344CB8AC3E}">
        <p14:creationId xmlns:p14="http://schemas.microsoft.com/office/powerpoint/2010/main" val="399001523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49" r:id="rId3"/>
    <p:sldLayoutId id="2147483658" r:id="rId4"/>
    <p:sldLayoutId id="2147483650" r:id="rId5"/>
    <p:sldLayoutId id="2147483660" r:id="rId6"/>
    <p:sldLayoutId id="2147483661" r:id="rId7"/>
    <p:sldLayoutId id="2147483662" r:id="rId8"/>
    <p:sldLayoutId id="2147483657" r:id="rId9"/>
    <p:sldLayoutId id="2147483665" r:id="rId10"/>
    <p:sldLayoutId id="2147483659" r:id="rId11"/>
  </p:sldLayoutIdLst>
  <p:txStyles>
    <p:titleStyle>
      <a:lvl1pPr algn="l" defTabSz="914400" rtl="0" eaLnBrk="1" latinLnBrk="0" hangingPunct="1">
        <a:lnSpc>
          <a:spcPct val="90000"/>
        </a:lnSpc>
        <a:spcBef>
          <a:spcPct val="0"/>
        </a:spcBef>
        <a:buNone/>
        <a:defRPr sz="4000" b="1" i="0" kern="1200">
          <a:solidFill>
            <a:schemeClr val="tx1"/>
          </a:solidFill>
          <a:latin typeface="Work Sans SemiBold" pitchFamily="2" charset="77"/>
          <a:ea typeface="+mj-ea"/>
          <a:cs typeface="+mj-cs"/>
        </a:defRPr>
      </a:lvl1pPr>
    </p:titleStyle>
    <p:bodyStyle>
      <a:lvl1pPr marL="0" indent="0" algn="l" defTabSz="914400" rtl="0" eaLnBrk="1" latinLnBrk="0" hangingPunct="1">
        <a:lnSpc>
          <a:spcPct val="150000"/>
        </a:lnSpc>
        <a:spcBef>
          <a:spcPts val="1000"/>
        </a:spcBef>
        <a:buFont typeface="Arial" panose="020B0604020202020204" pitchFamily="34" charset="0"/>
        <a:buNone/>
        <a:tabLst/>
        <a:defRPr sz="2800" kern="1200">
          <a:solidFill>
            <a:schemeClr val="tx1"/>
          </a:solidFill>
          <a:latin typeface="Work Sans Medium" pitchFamily="2" charset="77"/>
          <a:ea typeface="+mn-ea"/>
          <a:cs typeface="+mn-cs"/>
        </a:defRPr>
      </a:lvl1pPr>
      <a:lvl2pPr marL="406400" indent="-184150" algn="l" defTabSz="914400" rtl="0" eaLnBrk="1" latinLnBrk="0" hangingPunct="1">
        <a:lnSpc>
          <a:spcPct val="150000"/>
        </a:lnSpc>
        <a:spcBef>
          <a:spcPts val="500"/>
        </a:spcBef>
        <a:buFont typeface="Arial" panose="020B0604020202020204" pitchFamily="34" charset="0"/>
        <a:buChar char="•"/>
        <a:tabLst/>
        <a:defRPr sz="2400" kern="1200">
          <a:solidFill>
            <a:schemeClr val="tx1"/>
          </a:solidFill>
          <a:latin typeface="Work Sans Medium" pitchFamily="2" charset="77"/>
          <a:ea typeface="+mn-ea"/>
          <a:cs typeface="+mn-cs"/>
        </a:defRPr>
      </a:lvl2pPr>
      <a:lvl3pPr marL="628650" indent="-182563" algn="l" defTabSz="914400" rtl="0" eaLnBrk="1" latinLnBrk="0" hangingPunct="1">
        <a:lnSpc>
          <a:spcPct val="150000"/>
        </a:lnSpc>
        <a:spcBef>
          <a:spcPts val="500"/>
        </a:spcBef>
        <a:buFont typeface="Arial" panose="020B0604020202020204" pitchFamily="34" charset="0"/>
        <a:buChar char="•"/>
        <a:tabLst/>
        <a:defRPr sz="2000" kern="1200">
          <a:solidFill>
            <a:schemeClr val="tx1"/>
          </a:solidFill>
          <a:latin typeface="Work Sans Medium" pitchFamily="2" charset="77"/>
          <a:ea typeface="+mn-ea"/>
          <a:cs typeface="+mn-cs"/>
        </a:defRPr>
      </a:lvl3pPr>
      <a:lvl4pPr marL="801688" indent="-173038" algn="l" defTabSz="914400" rtl="0" eaLnBrk="1" latinLnBrk="0" hangingPunct="1">
        <a:lnSpc>
          <a:spcPct val="150000"/>
        </a:lnSpc>
        <a:spcBef>
          <a:spcPts val="500"/>
        </a:spcBef>
        <a:buFont typeface="Arial" panose="020B0604020202020204" pitchFamily="34" charset="0"/>
        <a:buChar char="•"/>
        <a:tabLst/>
        <a:defRPr sz="1800" kern="1200">
          <a:solidFill>
            <a:schemeClr val="tx1"/>
          </a:solidFill>
          <a:latin typeface="Work Sans Medium" pitchFamily="2" charset="77"/>
          <a:ea typeface="+mn-ea"/>
          <a:cs typeface="+mn-cs"/>
        </a:defRPr>
      </a:lvl4pPr>
      <a:lvl5pPr marL="984250" indent="-182563" algn="l" defTabSz="914400" rtl="0" eaLnBrk="1" latinLnBrk="0" hangingPunct="1">
        <a:lnSpc>
          <a:spcPct val="150000"/>
        </a:lnSpc>
        <a:spcBef>
          <a:spcPts val="500"/>
        </a:spcBef>
        <a:buFont typeface="Arial" panose="020B0604020202020204" pitchFamily="34" charset="0"/>
        <a:buChar char="•"/>
        <a:tabLst/>
        <a:defRPr sz="1800" kern="1200">
          <a:solidFill>
            <a:schemeClr val="tx1"/>
          </a:solidFill>
          <a:latin typeface="Work Sans Medium"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CA1E8AD-44CA-CA09-FA21-810B862E079F}"/>
              </a:ext>
            </a:extLst>
          </p:cNvPr>
          <p:cNvSpPr>
            <a:spLocks noGrp="1"/>
          </p:cNvSpPr>
          <p:nvPr>
            <p:ph type="ctrTitle"/>
          </p:nvPr>
        </p:nvSpPr>
        <p:spPr/>
        <p:txBody>
          <a:bodyPr/>
          <a:lstStyle/>
          <a:p>
            <a:r>
              <a:rPr lang="nb-NO" dirty="0"/>
              <a:t>Politisk påvirkningsarbeid mot Oslo</a:t>
            </a:r>
          </a:p>
        </p:txBody>
      </p:sp>
      <p:sp>
        <p:nvSpPr>
          <p:cNvPr id="3" name="Undertittel 2">
            <a:extLst>
              <a:ext uri="{FF2B5EF4-FFF2-40B4-BE49-F238E27FC236}">
                <a16:creationId xmlns:a16="http://schemas.microsoft.com/office/drawing/2014/main" id="{2F101270-7835-6160-48F4-F8B034342AE2}"/>
              </a:ext>
            </a:extLst>
          </p:cNvPr>
          <p:cNvSpPr>
            <a:spLocks noGrp="1"/>
          </p:cNvSpPr>
          <p:nvPr>
            <p:ph type="subTitle" idx="1"/>
          </p:nvPr>
        </p:nvSpPr>
        <p:spPr/>
        <p:txBody>
          <a:bodyPr/>
          <a:lstStyle/>
          <a:p>
            <a:endParaRPr lang="nb-NO" dirty="0"/>
          </a:p>
          <a:p>
            <a:r>
              <a:rPr lang="nb-NO" dirty="0"/>
              <a:t>Kristina Torbergsen, Fylkesordfører</a:t>
            </a:r>
          </a:p>
        </p:txBody>
      </p:sp>
    </p:spTree>
    <p:extLst>
      <p:ext uri="{BB962C8B-B14F-4D97-AF65-F5344CB8AC3E}">
        <p14:creationId xmlns:p14="http://schemas.microsoft.com/office/powerpoint/2010/main" val="2139528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E92D19E-6D0A-F9C1-C6E8-35DDD089E421}"/>
              </a:ext>
            </a:extLst>
          </p:cNvPr>
          <p:cNvSpPr>
            <a:spLocks noGrp="1"/>
          </p:cNvSpPr>
          <p:nvPr>
            <p:ph type="ctrTitle"/>
          </p:nvPr>
        </p:nvSpPr>
        <p:spPr>
          <a:xfrm>
            <a:off x="528320" y="1122363"/>
            <a:ext cx="10109200" cy="767397"/>
          </a:xfrm>
        </p:spPr>
        <p:txBody>
          <a:bodyPr/>
          <a:lstStyle/>
          <a:p>
            <a:r>
              <a:rPr lang="nb-NO" dirty="0"/>
              <a:t>Valg 8.september 2025 </a:t>
            </a:r>
          </a:p>
        </p:txBody>
      </p:sp>
      <p:pic>
        <p:nvPicPr>
          <p:cNvPr id="4" name="Bilde 3">
            <a:extLst>
              <a:ext uri="{FF2B5EF4-FFF2-40B4-BE49-F238E27FC236}">
                <a16:creationId xmlns:a16="http://schemas.microsoft.com/office/drawing/2014/main" id="{E4B396CD-B428-2B08-E0D2-CED0441203B6}"/>
              </a:ext>
            </a:extLst>
          </p:cNvPr>
          <p:cNvPicPr>
            <a:picLocks noChangeAspect="1"/>
          </p:cNvPicPr>
          <p:nvPr/>
        </p:nvPicPr>
        <p:blipFill>
          <a:blip r:embed="rId2"/>
          <a:stretch>
            <a:fillRect/>
          </a:stretch>
        </p:blipFill>
        <p:spPr>
          <a:xfrm>
            <a:off x="1201476" y="1885468"/>
            <a:ext cx="3054114" cy="2039267"/>
          </a:xfrm>
          <a:prstGeom prst="rect">
            <a:avLst/>
          </a:prstGeom>
        </p:spPr>
      </p:pic>
      <p:pic>
        <p:nvPicPr>
          <p:cNvPr id="5" name="Bilde 4">
            <a:extLst>
              <a:ext uri="{FF2B5EF4-FFF2-40B4-BE49-F238E27FC236}">
                <a16:creationId xmlns:a16="http://schemas.microsoft.com/office/drawing/2014/main" id="{2096E12A-47B7-3CB5-DA1C-1C08CFE53352}"/>
              </a:ext>
            </a:extLst>
          </p:cNvPr>
          <p:cNvPicPr>
            <a:picLocks noChangeAspect="1"/>
          </p:cNvPicPr>
          <p:nvPr/>
        </p:nvPicPr>
        <p:blipFill>
          <a:blip r:embed="rId3"/>
          <a:stretch>
            <a:fillRect/>
          </a:stretch>
        </p:blipFill>
        <p:spPr>
          <a:xfrm>
            <a:off x="2241895" y="4316571"/>
            <a:ext cx="2860637" cy="1910080"/>
          </a:xfrm>
          <a:prstGeom prst="rect">
            <a:avLst/>
          </a:prstGeom>
        </p:spPr>
      </p:pic>
      <p:pic>
        <p:nvPicPr>
          <p:cNvPr id="6" name="Bilde 5">
            <a:extLst>
              <a:ext uri="{FF2B5EF4-FFF2-40B4-BE49-F238E27FC236}">
                <a16:creationId xmlns:a16="http://schemas.microsoft.com/office/drawing/2014/main" id="{E2FA0C5C-9FB8-A48C-1470-9F6C4D47D970}"/>
              </a:ext>
            </a:extLst>
          </p:cNvPr>
          <p:cNvPicPr>
            <a:picLocks noChangeAspect="1"/>
          </p:cNvPicPr>
          <p:nvPr/>
        </p:nvPicPr>
        <p:blipFill>
          <a:blip r:embed="rId4"/>
          <a:stretch>
            <a:fillRect/>
          </a:stretch>
        </p:blipFill>
        <p:spPr>
          <a:xfrm>
            <a:off x="5582920" y="1885468"/>
            <a:ext cx="2790984" cy="1863572"/>
          </a:xfrm>
          <a:prstGeom prst="rect">
            <a:avLst/>
          </a:prstGeom>
        </p:spPr>
      </p:pic>
      <p:pic>
        <p:nvPicPr>
          <p:cNvPr id="7" name="Bilde 6">
            <a:extLst>
              <a:ext uri="{FF2B5EF4-FFF2-40B4-BE49-F238E27FC236}">
                <a16:creationId xmlns:a16="http://schemas.microsoft.com/office/drawing/2014/main" id="{32B47C6A-D974-0360-D489-8CB41A97233B}"/>
              </a:ext>
            </a:extLst>
          </p:cNvPr>
          <p:cNvPicPr>
            <a:picLocks noChangeAspect="1"/>
          </p:cNvPicPr>
          <p:nvPr/>
        </p:nvPicPr>
        <p:blipFill>
          <a:blip r:embed="rId5"/>
          <a:stretch>
            <a:fillRect/>
          </a:stretch>
        </p:blipFill>
        <p:spPr>
          <a:xfrm>
            <a:off x="5582920" y="4316571"/>
            <a:ext cx="2790984" cy="1910080"/>
          </a:xfrm>
          <a:prstGeom prst="rect">
            <a:avLst/>
          </a:prstGeom>
        </p:spPr>
      </p:pic>
      <p:pic>
        <p:nvPicPr>
          <p:cNvPr id="8" name="Bilde 7">
            <a:extLst>
              <a:ext uri="{FF2B5EF4-FFF2-40B4-BE49-F238E27FC236}">
                <a16:creationId xmlns:a16="http://schemas.microsoft.com/office/drawing/2014/main" id="{5906DDBD-9950-C1C9-17B2-B3321BACFA2D}"/>
              </a:ext>
            </a:extLst>
          </p:cNvPr>
          <p:cNvPicPr>
            <a:picLocks noChangeAspect="1"/>
          </p:cNvPicPr>
          <p:nvPr/>
        </p:nvPicPr>
        <p:blipFill>
          <a:blip r:embed="rId6"/>
          <a:stretch>
            <a:fillRect/>
          </a:stretch>
        </p:blipFill>
        <p:spPr>
          <a:xfrm>
            <a:off x="9381845" y="1274604"/>
            <a:ext cx="1874961" cy="2503170"/>
          </a:xfrm>
          <a:prstGeom prst="rect">
            <a:avLst/>
          </a:prstGeom>
        </p:spPr>
      </p:pic>
      <p:pic>
        <p:nvPicPr>
          <p:cNvPr id="9" name="Bilde 8">
            <a:extLst>
              <a:ext uri="{FF2B5EF4-FFF2-40B4-BE49-F238E27FC236}">
                <a16:creationId xmlns:a16="http://schemas.microsoft.com/office/drawing/2014/main" id="{AFE91013-F63F-0B26-FF9E-2611C6C1DC35}"/>
              </a:ext>
            </a:extLst>
          </p:cNvPr>
          <p:cNvPicPr>
            <a:picLocks noChangeAspect="1"/>
          </p:cNvPicPr>
          <p:nvPr/>
        </p:nvPicPr>
        <p:blipFill>
          <a:blip r:embed="rId7"/>
          <a:stretch>
            <a:fillRect/>
          </a:stretch>
        </p:blipFill>
        <p:spPr>
          <a:xfrm>
            <a:off x="8889882" y="4331811"/>
            <a:ext cx="2858888" cy="1902460"/>
          </a:xfrm>
          <a:prstGeom prst="rect">
            <a:avLst/>
          </a:prstGeom>
        </p:spPr>
      </p:pic>
      <p:pic>
        <p:nvPicPr>
          <p:cNvPr id="10" name="Bilde 9">
            <a:extLst>
              <a:ext uri="{FF2B5EF4-FFF2-40B4-BE49-F238E27FC236}">
                <a16:creationId xmlns:a16="http://schemas.microsoft.com/office/drawing/2014/main" id="{52A6E29F-A1CF-BB1F-518A-28208F49908F}"/>
              </a:ext>
            </a:extLst>
          </p:cNvPr>
          <p:cNvPicPr>
            <a:picLocks noChangeAspect="1"/>
          </p:cNvPicPr>
          <p:nvPr/>
        </p:nvPicPr>
        <p:blipFill>
          <a:blip r:embed="rId8"/>
          <a:stretch>
            <a:fillRect/>
          </a:stretch>
        </p:blipFill>
        <p:spPr>
          <a:xfrm>
            <a:off x="443230" y="3924735"/>
            <a:ext cx="1717584" cy="2301916"/>
          </a:xfrm>
          <a:prstGeom prst="rect">
            <a:avLst/>
          </a:prstGeom>
        </p:spPr>
      </p:pic>
    </p:spTree>
    <p:extLst>
      <p:ext uri="{BB962C8B-B14F-4D97-AF65-F5344CB8AC3E}">
        <p14:creationId xmlns:p14="http://schemas.microsoft.com/office/powerpoint/2010/main" val="2439389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AD1832-47A1-AE78-0B59-1E8E176D2306}"/>
              </a:ext>
            </a:extLst>
          </p:cNvPr>
          <p:cNvSpPr>
            <a:spLocks noGrp="1"/>
          </p:cNvSpPr>
          <p:nvPr>
            <p:ph type="ctrTitle"/>
          </p:nvPr>
        </p:nvSpPr>
        <p:spPr>
          <a:xfrm>
            <a:off x="415290" y="1063624"/>
            <a:ext cx="10548620" cy="899055"/>
          </a:xfrm>
        </p:spPr>
        <p:txBody>
          <a:bodyPr/>
          <a:lstStyle/>
          <a:p>
            <a:r>
              <a:rPr lang="nb-NO" dirty="0"/>
              <a:t>Regjeringa – tilknytning Troms</a:t>
            </a:r>
          </a:p>
        </p:txBody>
      </p:sp>
      <p:pic>
        <p:nvPicPr>
          <p:cNvPr id="4" name="Bilde 3">
            <a:extLst>
              <a:ext uri="{FF2B5EF4-FFF2-40B4-BE49-F238E27FC236}">
                <a16:creationId xmlns:a16="http://schemas.microsoft.com/office/drawing/2014/main" id="{2E6B839A-08D0-0052-4078-E712B24F61B8}"/>
              </a:ext>
            </a:extLst>
          </p:cNvPr>
          <p:cNvPicPr>
            <a:picLocks noChangeAspect="1"/>
          </p:cNvPicPr>
          <p:nvPr/>
        </p:nvPicPr>
        <p:blipFill>
          <a:blip r:embed="rId2"/>
          <a:stretch>
            <a:fillRect/>
          </a:stretch>
        </p:blipFill>
        <p:spPr>
          <a:xfrm>
            <a:off x="425450" y="2197100"/>
            <a:ext cx="3140236" cy="2096771"/>
          </a:xfrm>
          <a:prstGeom prst="rect">
            <a:avLst/>
          </a:prstGeom>
        </p:spPr>
      </p:pic>
      <p:pic>
        <p:nvPicPr>
          <p:cNvPr id="5" name="Bilde 4">
            <a:extLst>
              <a:ext uri="{FF2B5EF4-FFF2-40B4-BE49-F238E27FC236}">
                <a16:creationId xmlns:a16="http://schemas.microsoft.com/office/drawing/2014/main" id="{CF29B1DE-E4F6-2EB7-8F6E-F3314DA12E4F}"/>
              </a:ext>
            </a:extLst>
          </p:cNvPr>
          <p:cNvPicPr>
            <a:picLocks noChangeAspect="1"/>
          </p:cNvPicPr>
          <p:nvPr/>
        </p:nvPicPr>
        <p:blipFill>
          <a:blip r:embed="rId3"/>
          <a:stretch>
            <a:fillRect/>
          </a:stretch>
        </p:blipFill>
        <p:spPr>
          <a:xfrm>
            <a:off x="6930440" y="2224010"/>
            <a:ext cx="1920122" cy="1920122"/>
          </a:xfrm>
          <a:prstGeom prst="rect">
            <a:avLst/>
          </a:prstGeom>
        </p:spPr>
      </p:pic>
      <p:pic>
        <p:nvPicPr>
          <p:cNvPr id="6" name="Bilde 5">
            <a:extLst>
              <a:ext uri="{FF2B5EF4-FFF2-40B4-BE49-F238E27FC236}">
                <a16:creationId xmlns:a16="http://schemas.microsoft.com/office/drawing/2014/main" id="{6A001628-7468-8E23-B6FF-A5924194176F}"/>
              </a:ext>
            </a:extLst>
          </p:cNvPr>
          <p:cNvPicPr>
            <a:picLocks noChangeAspect="1"/>
          </p:cNvPicPr>
          <p:nvPr/>
        </p:nvPicPr>
        <p:blipFill>
          <a:blip r:embed="rId4"/>
          <a:stretch>
            <a:fillRect/>
          </a:stretch>
        </p:blipFill>
        <p:spPr>
          <a:xfrm>
            <a:off x="4666534" y="4839235"/>
            <a:ext cx="2046131" cy="1532623"/>
          </a:xfrm>
          <a:prstGeom prst="rect">
            <a:avLst/>
          </a:prstGeom>
        </p:spPr>
      </p:pic>
      <p:pic>
        <p:nvPicPr>
          <p:cNvPr id="7" name="Bilde 6">
            <a:extLst>
              <a:ext uri="{FF2B5EF4-FFF2-40B4-BE49-F238E27FC236}">
                <a16:creationId xmlns:a16="http://schemas.microsoft.com/office/drawing/2014/main" id="{7638F444-F927-EBDB-450C-290CC624DFBA}"/>
              </a:ext>
            </a:extLst>
          </p:cNvPr>
          <p:cNvPicPr>
            <a:picLocks noChangeAspect="1"/>
          </p:cNvPicPr>
          <p:nvPr/>
        </p:nvPicPr>
        <p:blipFill>
          <a:blip r:embed="rId5"/>
          <a:stretch>
            <a:fillRect/>
          </a:stretch>
        </p:blipFill>
        <p:spPr>
          <a:xfrm>
            <a:off x="4633394" y="2197100"/>
            <a:ext cx="1920123" cy="1920123"/>
          </a:xfrm>
          <a:prstGeom prst="rect">
            <a:avLst/>
          </a:prstGeom>
        </p:spPr>
      </p:pic>
      <p:pic>
        <p:nvPicPr>
          <p:cNvPr id="8" name="Bilde 7">
            <a:extLst>
              <a:ext uri="{FF2B5EF4-FFF2-40B4-BE49-F238E27FC236}">
                <a16:creationId xmlns:a16="http://schemas.microsoft.com/office/drawing/2014/main" id="{873A9625-2799-0DE9-7E5B-90ED7E2E7C0F}"/>
              </a:ext>
            </a:extLst>
          </p:cNvPr>
          <p:cNvPicPr>
            <a:picLocks noChangeAspect="1"/>
          </p:cNvPicPr>
          <p:nvPr/>
        </p:nvPicPr>
        <p:blipFill>
          <a:blip r:embed="rId6"/>
          <a:stretch>
            <a:fillRect/>
          </a:stretch>
        </p:blipFill>
        <p:spPr>
          <a:xfrm>
            <a:off x="415290" y="4608923"/>
            <a:ext cx="3140236" cy="1758532"/>
          </a:xfrm>
          <a:prstGeom prst="rect">
            <a:avLst/>
          </a:prstGeom>
        </p:spPr>
      </p:pic>
      <p:sp>
        <p:nvSpPr>
          <p:cNvPr id="9" name="TekstSylinder 8">
            <a:extLst>
              <a:ext uri="{FF2B5EF4-FFF2-40B4-BE49-F238E27FC236}">
                <a16:creationId xmlns:a16="http://schemas.microsoft.com/office/drawing/2014/main" id="{6FDCBD9D-A6F1-27E7-FD45-D550AC864F71}"/>
              </a:ext>
            </a:extLst>
          </p:cNvPr>
          <p:cNvSpPr txBox="1"/>
          <p:nvPr/>
        </p:nvSpPr>
        <p:spPr>
          <a:xfrm>
            <a:off x="6915714" y="4405463"/>
            <a:ext cx="1949573" cy="246221"/>
          </a:xfrm>
          <a:prstGeom prst="rect">
            <a:avLst/>
          </a:prstGeom>
          <a:noFill/>
        </p:spPr>
        <p:txBody>
          <a:bodyPr wrap="none" rtlCol="0">
            <a:spAutoFit/>
          </a:bodyPr>
          <a:lstStyle/>
          <a:p>
            <a:r>
              <a:rPr lang="nb-NO" sz="1000" dirty="0"/>
              <a:t>SMK Sunniva Bjerkaas, </a:t>
            </a:r>
            <a:r>
              <a:rPr lang="nb-NO" sz="1000" dirty="0" err="1"/>
              <a:t>pol.råd</a:t>
            </a:r>
            <a:endParaRPr lang="nb-NO" sz="1000" dirty="0"/>
          </a:p>
        </p:txBody>
      </p:sp>
      <p:sp>
        <p:nvSpPr>
          <p:cNvPr id="10" name="TekstSylinder 9">
            <a:extLst>
              <a:ext uri="{FF2B5EF4-FFF2-40B4-BE49-F238E27FC236}">
                <a16:creationId xmlns:a16="http://schemas.microsoft.com/office/drawing/2014/main" id="{F2A554C9-5383-50C7-8911-93588CE0E191}"/>
              </a:ext>
            </a:extLst>
          </p:cNvPr>
          <p:cNvSpPr txBox="1"/>
          <p:nvPr/>
        </p:nvSpPr>
        <p:spPr>
          <a:xfrm>
            <a:off x="4623579" y="4410759"/>
            <a:ext cx="1960793" cy="246221"/>
          </a:xfrm>
          <a:prstGeom prst="rect">
            <a:avLst/>
          </a:prstGeom>
          <a:noFill/>
        </p:spPr>
        <p:txBody>
          <a:bodyPr wrap="none" rtlCol="0">
            <a:spAutoFit/>
          </a:bodyPr>
          <a:lstStyle/>
          <a:p>
            <a:r>
              <a:rPr lang="nb-NO" sz="1000" dirty="0"/>
              <a:t>NFD Nicklas Simonsen, </a:t>
            </a:r>
            <a:r>
              <a:rPr lang="nb-NO" sz="1000" dirty="0" err="1"/>
              <a:t>pol.råd</a:t>
            </a:r>
            <a:endParaRPr lang="nb-NO" sz="1000" dirty="0"/>
          </a:p>
        </p:txBody>
      </p:sp>
      <p:sp>
        <p:nvSpPr>
          <p:cNvPr id="11" name="TekstSylinder 10">
            <a:extLst>
              <a:ext uri="{FF2B5EF4-FFF2-40B4-BE49-F238E27FC236}">
                <a16:creationId xmlns:a16="http://schemas.microsoft.com/office/drawing/2014/main" id="{BE79C3DD-235E-6909-CD9E-E216102805B9}"/>
              </a:ext>
            </a:extLst>
          </p:cNvPr>
          <p:cNvSpPr txBox="1"/>
          <p:nvPr/>
        </p:nvSpPr>
        <p:spPr>
          <a:xfrm>
            <a:off x="4563329" y="6442192"/>
            <a:ext cx="2252540" cy="246221"/>
          </a:xfrm>
          <a:prstGeom prst="rect">
            <a:avLst/>
          </a:prstGeom>
          <a:noFill/>
        </p:spPr>
        <p:txBody>
          <a:bodyPr wrap="none" rtlCol="0">
            <a:spAutoFit/>
          </a:bodyPr>
          <a:lstStyle/>
          <a:p>
            <a:r>
              <a:rPr lang="nb-NO" sz="1000" dirty="0"/>
              <a:t>DFD Marianne Wilhelmsen, </a:t>
            </a:r>
            <a:r>
              <a:rPr lang="nb-NO" sz="1000" dirty="0" err="1"/>
              <a:t>statssek</a:t>
            </a:r>
            <a:endParaRPr lang="nb-NO" sz="1000" dirty="0"/>
          </a:p>
        </p:txBody>
      </p:sp>
      <p:sp>
        <p:nvSpPr>
          <p:cNvPr id="12" name="TekstSylinder 11">
            <a:extLst>
              <a:ext uri="{FF2B5EF4-FFF2-40B4-BE49-F238E27FC236}">
                <a16:creationId xmlns:a16="http://schemas.microsoft.com/office/drawing/2014/main" id="{83C4FCDD-6AB6-462A-2729-50E9A52B1D2D}"/>
              </a:ext>
            </a:extLst>
          </p:cNvPr>
          <p:cNvSpPr txBox="1"/>
          <p:nvPr/>
        </p:nvSpPr>
        <p:spPr>
          <a:xfrm>
            <a:off x="812800" y="4328286"/>
            <a:ext cx="2063385" cy="246221"/>
          </a:xfrm>
          <a:prstGeom prst="rect">
            <a:avLst/>
          </a:prstGeom>
          <a:noFill/>
        </p:spPr>
        <p:txBody>
          <a:bodyPr wrap="none" rtlCol="0">
            <a:spAutoFit/>
          </a:bodyPr>
          <a:lstStyle/>
          <a:p>
            <a:r>
              <a:rPr lang="nb-NO" sz="1000" dirty="0"/>
              <a:t>Næringsminister Cecilie Myrseth </a:t>
            </a:r>
          </a:p>
        </p:txBody>
      </p:sp>
      <p:sp>
        <p:nvSpPr>
          <p:cNvPr id="14" name="TekstSylinder 13">
            <a:extLst>
              <a:ext uri="{FF2B5EF4-FFF2-40B4-BE49-F238E27FC236}">
                <a16:creationId xmlns:a16="http://schemas.microsoft.com/office/drawing/2014/main" id="{60642244-6D39-9BC9-1BB4-2FA86B90C361}"/>
              </a:ext>
            </a:extLst>
          </p:cNvPr>
          <p:cNvSpPr txBox="1"/>
          <p:nvPr/>
        </p:nvSpPr>
        <p:spPr>
          <a:xfrm>
            <a:off x="711200" y="6431002"/>
            <a:ext cx="1973617" cy="246221"/>
          </a:xfrm>
          <a:prstGeom prst="rect">
            <a:avLst/>
          </a:prstGeom>
          <a:noFill/>
        </p:spPr>
        <p:txBody>
          <a:bodyPr wrap="none" rtlCol="0">
            <a:spAutoFit/>
          </a:bodyPr>
          <a:lstStyle/>
          <a:p>
            <a:r>
              <a:rPr lang="nb-NO" sz="1000" dirty="0"/>
              <a:t>NFD Thomas Birkeland, </a:t>
            </a:r>
            <a:r>
              <a:rPr lang="nb-NO" sz="1000" dirty="0" err="1"/>
              <a:t>pol.råd</a:t>
            </a:r>
            <a:endParaRPr lang="nb-NO" sz="1000" dirty="0"/>
          </a:p>
        </p:txBody>
      </p:sp>
      <p:pic>
        <p:nvPicPr>
          <p:cNvPr id="15" name="Bilde 14">
            <a:extLst>
              <a:ext uri="{FF2B5EF4-FFF2-40B4-BE49-F238E27FC236}">
                <a16:creationId xmlns:a16="http://schemas.microsoft.com/office/drawing/2014/main" id="{25A69991-5B97-542A-265B-5E0BEFB85C7B}"/>
              </a:ext>
            </a:extLst>
          </p:cNvPr>
          <p:cNvPicPr>
            <a:picLocks noChangeAspect="1"/>
          </p:cNvPicPr>
          <p:nvPr/>
        </p:nvPicPr>
        <p:blipFill>
          <a:blip r:embed="rId7"/>
          <a:stretch>
            <a:fillRect/>
          </a:stretch>
        </p:blipFill>
        <p:spPr>
          <a:xfrm>
            <a:off x="7176076" y="4608923"/>
            <a:ext cx="1387187" cy="1859116"/>
          </a:xfrm>
          <a:prstGeom prst="rect">
            <a:avLst/>
          </a:prstGeom>
        </p:spPr>
      </p:pic>
      <p:sp>
        <p:nvSpPr>
          <p:cNvPr id="16" name="TekstSylinder 15">
            <a:extLst>
              <a:ext uri="{FF2B5EF4-FFF2-40B4-BE49-F238E27FC236}">
                <a16:creationId xmlns:a16="http://schemas.microsoft.com/office/drawing/2014/main" id="{1C7E2880-F333-F061-C99F-C1F86D441F7F}"/>
              </a:ext>
            </a:extLst>
          </p:cNvPr>
          <p:cNvSpPr txBox="1"/>
          <p:nvPr/>
        </p:nvSpPr>
        <p:spPr>
          <a:xfrm>
            <a:off x="6930440" y="6468039"/>
            <a:ext cx="2475358" cy="246221"/>
          </a:xfrm>
          <a:prstGeom prst="rect">
            <a:avLst/>
          </a:prstGeom>
          <a:noFill/>
        </p:spPr>
        <p:txBody>
          <a:bodyPr wrap="none" rtlCol="0">
            <a:spAutoFit/>
          </a:bodyPr>
          <a:lstStyle/>
          <a:p>
            <a:r>
              <a:rPr lang="nb-NO" sz="1000" dirty="0"/>
              <a:t>KDD, Agnete </a:t>
            </a:r>
            <a:r>
              <a:rPr lang="nb-NO" sz="1000" dirty="0" err="1"/>
              <a:t>M.Hanssen</a:t>
            </a:r>
            <a:r>
              <a:rPr lang="nb-NO" sz="1000" dirty="0"/>
              <a:t>, </a:t>
            </a:r>
            <a:r>
              <a:rPr lang="nb-NO" sz="1000" dirty="0" err="1"/>
              <a:t>statssek</a:t>
            </a:r>
            <a:r>
              <a:rPr lang="nb-NO" sz="1000" dirty="0"/>
              <a:t> perm</a:t>
            </a:r>
          </a:p>
        </p:txBody>
      </p:sp>
      <p:pic>
        <p:nvPicPr>
          <p:cNvPr id="17" name="Bilde 16">
            <a:extLst>
              <a:ext uri="{FF2B5EF4-FFF2-40B4-BE49-F238E27FC236}">
                <a16:creationId xmlns:a16="http://schemas.microsoft.com/office/drawing/2014/main" id="{812E2F46-CCEF-A699-F6A1-41AC56992CFD}"/>
              </a:ext>
            </a:extLst>
          </p:cNvPr>
          <p:cNvPicPr>
            <a:picLocks noChangeAspect="1"/>
          </p:cNvPicPr>
          <p:nvPr/>
        </p:nvPicPr>
        <p:blipFill>
          <a:blip r:embed="rId8"/>
          <a:stretch>
            <a:fillRect/>
          </a:stretch>
        </p:blipFill>
        <p:spPr>
          <a:xfrm>
            <a:off x="9716334" y="2224010"/>
            <a:ext cx="1748536" cy="1920122"/>
          </a:xfrm>
          <a:prstGeom prst="rect">
            <a:avLst/>
          </a:prstGeom>
        </p:spPr>
      </p:pic>
      <p:sp>
        <p:nvSpPr>
          <p:cNvPr id="19" name="TekstSylinder 18">
            <a:extLst>
              <a:ext uri="{FF2B5EF4-FFF2-40B4-BE49-F238E27FC236}">
                <a16:creationId xmlns:a16="http://schemas.microsoft.com/office/drawing/2014/main" id="{B09A954D-F497-6B19-42D8-855F5A360103}"/>
              </a:ext>
            </a:extLst>
          </p:cNvPr>
          <p:cNvSpPr txBox="1"/>
          <p:nvPr/>
        </p:nvSpPr>
        <p:spPr>
          <a:xfrm>
            <a:off x="9716334" y="4322959"/>
            <a:ext cx="1959191" cy="246221"/>
          </a:xfrm>
          <a:prstGeom prst="rect">
            <a:avLst/>
          </a:prstGeom>
          <a:noFill/>
        </p:spPr>
        <p:txBody>
          <a:bodyPr wrap="none" rtlCol="0">
            <a:spAutoFit/>
          </a:bodyPr>
          <a:lstStyle/>
          <a:p>
            <a:r>
              <a:rPr lang="nb-NO" sz="1000" dirty="0"/>
              <a:t>NFD, Kristina Hansen, </a:t>
            </a:r>
            <a:r>
              <a:rPr lang="nb-NO" sz="1000" dirty="0" err="1"/>
              <a:t>statssek</a:t>
            </a:r>
            <a:endParaRPr lang="nb-NO" sz="1000" dirty="0"/>
          </a:p>
        </p:txBody>
      </p:sp>
      <p:pic>
        <p:nvPicPr>
          <p:cNvPr id="1026" name="Picture 2" descr="Portrett av blond kvinne">
            <a:extLst>
              <a:ext uri="{FF2B5EF4-FFF2-40B4-BE49-F238E27FC236}">
                <a16:creationId xmlns:a16="http://schemas.microsoft.com/office/drawing/2014/main" id="{2A261681-AC80-3636-D642-BC1BF15281F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17006" y="4726301"/>
            <a:ext cx="1286918" cy="1715891"/>
          </a:xfrm>
          <a:prstGeom prst="rect">
            <a:avLst/>
          </a:prstGeom>
          <a:noFill/>
          <a:extLst>
            <a:ext uri="{909E8E84-426E-40DD-AFC4-6F175D3DCCD1}">
              <a14:hiddenFill xmlns:a14="http://schemas.microsoft.com/office/drawing/2010/main">
                <a:solidFill>
                  <a:srgbClr val="FFFFFF"/>
                </a:solidFill>
              </a14:hiddenFill>
            </a:ext>
          </a:extLst>
        </p:spPr>
      </p:pic>
      <p:sp>
        <p:nvSpPr>
          <p:cNvPr id="3" name="TekstSylinder 2">
            <a:extLst>
              <a:ext uri="{FF2B5EF4-FFF2-40B4-BE49-F238E27FC236}">
                <a16:creationId xmlns:a16="http://schemas.microsoft.com/office/drawing/2014/main" id="{6CDF90DE-837D-F467-E00F-9B89B7FCC756}"/>
              </a:ext>
            </a:extLst>
          </p:cNvPr>
          <p:cNvSpPr txBox="1"/>
          <p:nvPr/>
        </p:nvSpPr>
        <p:spPr>
          <a:xfrm>
            <a:off x="9739247" y="6476202"/>
            <a:ext cx="2326278" cy="246221"/>
          </a:xfrm>
          <a:prstGeom prst="rect">
            <a:avLst/>
          </a:prstGeom>
          <a:noFill/>
        </p:spPr>
        <p:txBody>
          <a:bodyPr wrap="none" rtlCol="0">
            <a:spAutoFit/>
          </a:bodyPr>
          <a:lstStyle/>
          <a:p>
            <a:r>
              <a:rPr lang="nb-NO" sz="1000" dirty="0"/>
              <a:t>KDD, Sigrid Ina Simonsen, konstituert</a:t>
            </a:r>
          </a:p>
        </p:txBody>
      </p:sp>
    </p:spTree>
    <p:extLst>
      <p:ext uri="{BB962C8B-B14F-4D97-AF65-F5344CB8AC3E}">
        <p14:creationId xmlns:p14="http://schemas.microsoft.com/office/powerpoint/2010/main" val="1896186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9668128-A98C-0DB9-E147-5CA29A8BB0D8}"/>
              </a:ext>
            </a:extLst>
          </p:cNvPr>
          <p:cNvSpPr>
            <a:spLocks noGrp="1"/>
          </p:cNvSpPr>
          <p:nvPr>
            <p:ph type="ctrTitle"/>
          </p:nvPr>
        </p:nvSpPr>
        <p:spPr>
          <a:xfrm>
            <a:off x="2338679" y="362103"/>
            <a:ext cx="11434209" cy="655637"/>
          </a:xfrm>
        </p:spPr>
        <p:txBody>
          <a:bodyPr>
            <a:normAutofit/>
          </a:bodyPr>
          <a:lstStyle/>
          <a:p>
            <a:r>
              <a:rPr lang="nb-NO" dirty="0">
                <a:latin typeface="Work Sans SemiBold"/>
              </a:rPr>
              <a:t>Komitéledere i Stortinget 2025-2029</a:t>
            </a:r>
          </a:p>
        </p:txBody>
      </p:sp>
      <p:graphicFrame>
        <p:nvGraphicFramePr>
          <p:cNvPr id="5" name="Table 4">
            <a:extLst>
              <a:ext uri="{FF2B5EF4-FFF2-40B4-BE49-F238E27FC236}">
                <a16:creationId xmlns:a16="http://schemas.microsoft.com/office/drawing/2014/main" id="{33875A52-1C3A-AD8F-2B5D-8BD9424B18A8}"/>
              </a:ext>
            </a:extLst>
          </p:cNvPr>
          <p:cNvGraphicFramePr>
            <a:graphicFrameLocks noGrp="1"/>
          </p:cNvGraphicFramePr>
          <p:nvPr>
            <p:extLst>
              <p:ext uri="{D42A27DB-BD31-4B8C-83A1-F6EECF244321}">
                <p14:modId xmlns:p14="http://schemas.microsoft.com/office/powerpoint/2010/main" val="1793494502"/>
              </p:ext>
            </p:extLst>
          </p:nvPr>
        </p:nvGraphicFramePr>
        <p:xfrm>
          <a:off x="125260" y="1148219"/>
          <a:ext cx="11966251" cy="5593907"/>
        </p:xfrm>
        <a:graphic>
          <a:graphicData uri="http://schemas.openxmlformats.org/drawingml/2006/table">
            <a:tbl>
              <a:tblPr bandRow="1">
                <a:tableStyleId>{5C22544A-7EE6-4342-B048-85BDC9FD1C3A}</a:tableStyleId>
              </a:tblPr>
              <a:tblGrid>
                <a:gridCol w="2937302">
                  <a:extLst>
                    <a:ext uri="{9D8B030D-6E8A-4147-A177-3AD203B41FA5}">
                      <a16:colId xmlns:a16="http://schemas.microsoft.com/office/drawing/2014/main" val="4091167327"/>
                    </a:ext>
                  </a:extLst>
                </a:gridCol>
                <a:gridCol w="2800672">
                  <a:extLst>
                    <a:ext uri="{9D8B030D-6E8A-4147-A177-3AD203B41FA5}">
                      <a16:colId xmlns:a16="http://schemas.microsoft.com/office/drawing/2014/main" val="1665923662"/>
                    </a:ext>
                  </a:extLst>
                </a:gridCol>
                <a:gridCol w="3457449">
                  <a:extLst>
                    <a:ext uri="{9D8B030D-6E8A-4147-A177-3AD203B41FA5}">
                      <a16:colId xmlns:a16="http://schemas.microsoft.com/office/drawing/2014/main" val="3778317520"/>
                    </a:ext>
                  </a:extLst>
                </a:gridCol>
                <a:gridCol w="2770828">
                  <a:extLst>
                    <a:ext uri="{9D8B030D-6E8A-4147-A177-3AD203B41FA5}">
                      <a16:colId xmlns:a16="http://schemas.microsoft.com/office/drawing/2014/main" val="3113765806"/>
                    </a:ext>
                  </a:extLst>
                </a:gridCol>
              </a:tblGrid>
              <a:tr h="347551">
                <a:tc>
                  <a:txBody>
                    <a:bodyPr/>
                    <a:lstStyle/>
                    <a:p>
                      <a:pPr>
                        <a:lnSpc>
                          <a:spcPct val="115000"/>
                        </a:lnSpc>
                        <a:spcAft>
                          <a:spcPts val="800"/>
                        </a:spcAft>
                        <a:buNone/>
                      </a:pPr>
                      <a:r>
                        <a:rPr lang="en-US" b="1" dirty="0" err="1">
                          <a:effectLst/>
                        </a:rPr>
                        <a:t>Komité</a:t>
                      </a:r>
                      <a:endParaRPr lang="en-US" dirty="0" err="1">
                        <a:effectLst/>
                      </a:endParaRP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b="1" err="1">
                          <a:effectLst/>
                        </a:rPr>
                        <a:t>Komitéleder</a:t>
                      </a:r>
                      <a:endParaRPr lang="en-US" err="1">
                        <a:effectLst/>
                      </a:endParaRP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b="1" dirty="0">
                          <a:effectLst/>
                        </a:rPr>
                        <a:t>1. </a:t>
                      </a:r>
                      <a:r>
                        <a:rPr lang="en-US" b="1" dirty="0" err="1">
                          <a:effectLst/>
                        </a:rPr>
                        <a:t>nestleder</a:t>
                      </a:r>
                      <a:endParaRPr lang="en-US" dirty="0" err="1">
                        <a:effectLst/>
                      </a:endParaRP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b="1" dirty="0">
                          <a:effectLst/>
                        </a:rPr>
                        <a:t>2. </a:t>
                      </a:r>
                      <a:r>
                        <a:rPr lang="en-US" b="1" dirty="0" err="1">
                          <a:effectLst/>
                        </a:rPr>
                        <a:t>nestleder</a:t>
                      </a:r>
                      <a:endParaRPr lang="en-US" dirty="0" err="1">
                        <a:effectLst/>
                      </a:endParaRP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extLst>
                  <a:ext uri="{0D108BD9-81ED-4DB2-BD59-A6C34878D82A}">
                    <a16:rowId xmlns:a16="http://schemas.microsoft.com/office/drawing/2014/main" val="1108627994"/>
                  </a:ext>
                </a:extLst>
              </a:tr>
              <a:tr h="347551">
                <a:tc>
                  <a:txBody>
                    <a:bodyPr/>
                    <a:lstStyle/>
                    <a:p>
                      <a:pPr>
                        <a:lnSpc>
                          <a:spcPct val="115000"/>
                        </a:lnSpc>
                        <a:spcAft>
                          <a:spcPts val="800"/>
                        </a:spcAft>
                        <a:buNone/>
                      </a:pPr>
                      <a:r>
                        <a:rPr lang="en-US" b="1" dirty="0">
                          <a:effectLst/>
                        </a:rPr>
                        <a:t>Arbeid </a:t>
                      </a:r>
                      <a:r>
                        <a:rPr lang="en-US" b="1" dirty="0" err="1">
                          <a:effectLst/>
                        </a:rPr>
                        <a:t>og</a:t>
                      </a:r>
                      <a:r>
                        <a:rPr lang="en-US" b="1" dirty="0">
                          <a:effectLst/>
                        </a:rPr>
                        <a:t> </a:t>
                      </a:r>
                      <a:r>
                        <a:rPr lang="en-US" b="1" dirty="0" err="1">
                          <a:effectLst/>
                        </a:rPr>
                        <a:t>sosial</a:t>
                      </a:r>
                      <a:endParaRPr lang="en-US" dirty="0" err="1">
                        <a:effectLst/>
                      </a:endParaRP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Marian Hussein, SV</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Alf Erik Andersen, </a:t>
                      </a:r>
                      <a:r>
                        <a:rPr lang="en-US" dirty="0" err="1">
                          <a:effectLst/>
                        </a:rPr>
                        <a:t>Frp</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Elise Waagen, Ap</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extLst>
                  <a:ext uri="{0D108BD9-81ED-4DB2-BD59-A6C34878D82A}">
                    <a16:rowId xmlns:a16="http://schemas.microsoft.com/office/drawing/2014/main" val="4179059781"/>
                  </a:ext>
                </a:extLst>
              </a:tr>
              <a:tr h="347551">
                <a:tc>
                  <a:txBody>
                    <a:bodyPr/>
                    <a:lstStyle/>
                    <a:p>
                      <a:pPr>
                        <a:lnSpc>
                          <a:spcPct val="115000"/>
                        </a:lnSpc>
                        <a:spcAft>
                          <a:spcPts val="800"/>
                        </a:spcAft>
                        <a:buNone/>
                      </a:pPr>
                      <a:r>
                        <a:rPr lang="en-US" b="1" dirty="0">
                          <a:effectLst/>
                        </a:rPr>
                        <a:t>Energi </a:t>
                      </a:r>
                      <a:r>
                        <a:rPr lang="en-US" b="1" dirty="0" err="1">
                          <a:effectLst/>
                        </a:rPr>
                        <a:t>og</a:t>
                      </a:r>
                      <a:r>
                        <a:rPr lang="en-US" b="1" dirty="0">
                          <a:effectLst/>
                        </a:rPr>
                        <a:t> </a:t>
                      </a:r>
                      <a:r>
                        <a:rPr lang="en-US" b="1" dirty="0" err="1">
                          <a:effectLst/>
                        </a:rPr>
                        <a:t>miljø</a:t>
                      </a:r>
                      <a:endParaRPr lang="en-US" dirty="0" err="1">
                        <a:effectLst/>
                      </a:endParaRP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Mani Hussaini, Ap</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Tor Mikkel Wara, </a:t>
                      </a:r>
                      <a:r>
                        <a:rPr lang="en-US" dirty="0" err="1">
                          <a:effectLst/>
                        </a:rPr>
                        <a:t>Frp</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Lars </a:t>
                      </a:r>
                      <a:r>
                        <a:rPr lang="en-US" dirty="0" err="1">
                          <a:effectLst/>
                        </a:rPr>
                        <a:t>Haltbrekken</a:t>
                      </a:r>
                      <a:r>
                        <a:rPr lang="en-US" dirty="0">
                          <a:effectLst/>
                        </a:rPr>
                        <a:t>, SV</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extLst>
                  <a:ext uri="{0D108BD9-81ED-4DB2-BD59-A6C34878D82A}">
                    <a16:rowId xmlns:a16="http://schemas.microsoft.com/office/drawing/2014/main" val="996054164"/>
                  </a:ext>
                </a:extLst>
              </a:tr>
              <a:tr h="380651">
                <a:tc>
                  <a:txBody>
                    <a:bodyPr/>
                    <a:lstStyle/>
                    <a:p>
                      <a:pPr>
                        <a:lnSpc>
                          <a:spcPct val="115000"/>
                        </a:lnSpc>
                        <a:spcAft>
                          <a:spcPts val="800"/>
                        </a:spcAft>
                        <a:buNone/>
                      </a:pPr>
                      <a:r>
                        <a:rPr lang="en-US" b="1" dirty="0" err="1">
                          <a:effectLst/>
                        </a:rPr>
                        <a:t>Familie</a:t>
                      </a:r>
                      <a:r>
                        <a:rPr lang="en-US" b="1" dirty="0">
                          <a:effectLst/>
                        </a:rPr>
                        <a:t> </a:t>
                      </a:r>
                      <a:r>
                        <a:rPr lang="en-US" b="1" dirty="0" err="1">
                          <a:effectLst/>
                        </a:rPr>
                        <a:t>og</a:t>
                      </a:r>
                      <a:r>
                        <a:rPr lang="en-US" b="1" dirty="0">
                          <a:effectLst/>
                        </a:rPr>
                        <a:t> kultur</a:t>
                      </a:r>
                      <a:endParaRPr lang="en-US" dirty="0">
                        <a:effectLst/>
                      </a:endParaRP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Bente Estil, Ap</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Jorunn Gleditsch Lossius, </a:t>
                      </a:r>
                      <a:r>
                        <a:rPr lang="en-US" dirty="0" err="1">
                          <a:effectLst/>
                        </a:rPr>
                        <a:t>KrF</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Silje Hjemdal, </a:t>
                      </a:r>
                      <a:r>
                        <a:rPr lang="en-US" dirty="0" err="1">
                          <a:effectLst/>
                        </a:rPr>
                        <a:t>Frp</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extLst>
                  <a:ext uri="{0D108BD9-81ED-4DB2-BD59-A6C34878D82A}">
                    <a16:rowId xmlns:a16="http://schemas.microsoft.com/office/drawing/2014/main" val="2419293903"/>
                  </a:ext>
                </a:extLst>
              </a:tr>
              <a:tr h="347551">
                <a:tc>
                  <a:txBody>
                    <a:bodyPr/>
                    <a:lstStyle/>
                    <a:p>
                      <a:pPr>
                        <a:lnSpc>
                          <a:spcPct val="115000"/>
                        </a:lnSpc>
                        <a:spcAft>
                          <a:spcPts val="800"/>
                        </a:spcAft>
                        <a:buNone/>
                      </a:pPr>
                      <a:r>
                        <a:rPr lang="en-US" b="1" dirty="0">
                          <a:effectLst/>
                        </a:rPr>
                        <a:t>Finans</a:t>
                      </a:r>
                      <a:endParaRPr lang="en-US" dirty="0">
                        <a:effectLst/>
                      </a:endParaRP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Tuva </a:t>
                      </a:r>
                      <a:r>
                        <a:rPr lang="en-US" dirty="0" err="1">
                          <a:effectLst/>
                        </a:rPr>
                        <a:t>Moflag</a:t>
                      </a:r>
                      <a:r>
                        <a:rPr lang="en-US" dirty="0">
                          <a:effectLst/>
                        </a:rPr>
                        <a:t>, Ap</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Hans Andreas </a:t>
                      </a:r>
                      <a:r>
                        <a:rPr lang="en-US" dirty="0" err="1">
                          <a:effectLst/>
                        </a:rPr>
                        <a:t>Limi</a:t>
                      </a:r>
                      <a:r>
                        <a:rPr lang="en-US" dirty="0">
                          <a:effectLst/>
                        </a:rPr>
                        <a:t>, </a:t>
                      </a:r>
                      <a:r>
                        <a:rPr lang="en-US" dirty="0" err="1">
                          <a:effectLst/>
                        </a:rPr>
                        <a:t>Frp</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Bjørn Arild Gram, </a:t>
                      </a:r>
                      <a:r>
                        <a:rPr lang="en-US" dirty="0" err="1">
                          <a:effectLst/>
                        </a:rPr>
                        <a:t>Sp</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extLst>
                  <a:ext uri="{0D108BD9-81ED-4DB2-BD59-A6C34878D82A}">
                    <a16:rowId xmlns:a16="http://schemas.microsoft.com/office/drawing/2014/main" val="323275385"/>
                  </a:ext>
                </a:extLst>
              </a:tr>
              <a:tr h="446850">
                <a:tc>
                  <a:txBody>
                    <a:bodyPr/>
                    <a:lstStyle/>
                    <a:p>
                      <a:pPr>
                        <a:lnSpc>
                          <a:spcPct val="115000"/>
                        </a:lnSpc>
                        <a:spcAft>
                          <a:spcPts val="800"/>
                        </a:spcAft>
                        <a:buNone/>
                      </a:pPr>
                      <a:r>
                        <a:rPr lang="en-US" b="1" dirty="0">
                          <a:effectLst/>
                        </a:rPr>
                        <a:t>Helse </a:t>
                      </a:r>
                      <a:r>
                        <a:rPr lang="en-US" b="1" dirty="0" err="1">
                          <a:effectLst/>
                        </a:rPr>
                        <a:t>og</a:t>
                      </a:r>
                      <a:r>
                        <a:rPr lang="en-US" b="1" dirty="0">
                          <a:effectLst/>
                        </a:rPr>
                        <a:t> </a:t>
                      </a:r>
                      <a:r>
                        <a:rPr lang="en-US" b="1" dirty="0" err="1">
                          <a:effectLst/>
                        </a:rPr>
                        <a:t>omsorg</a:t>
                      </a:r>
                      <a:endParaRPr lang="en-US" dirty="0" err="1">
                        <a:effectLst/>
                      </a:endParaRP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Kjersti Toppe, </a:t>
                      </a:r>
                      <a:r>
                        <a:rPr lang="en-US" dirty="0" err="1">
                          <a:effectLst/>
                        </a:rPr>
                        <a:t>Sp</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highlight>
                            <a:srgbClr val="FFFF00"/>
                          </a:highlight>
                        </a:rPr>
                        <a:t>Erlend Svardal Bøe, </a:t>
                      </a:r>
                      <a:r>
                        <a:rPr lang="en-US" dirty="0" err="1">
                          <a:effectLst/>
                          <a:highlight>
                            <a:srgbClr val="FFFF00"/>
                          </a:highlight>
                        </a:rPr>
                        <a:t>Høyre</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err="1">
                          <a:effectLst/>
                        </a:rPr>
                        <a:t>Truls</a:t>
                      </a:r>
                      <a:r>
                        <a:rPr lang="en-US" dirty="0">
                          <a:effectLst/>
                        </a:rPr>
                        <a:t> </a:t>
                      </a:r>
                      <a:r>
                        <a:rPr lang="en-US" dirty="0" err="1">
                          <a:effectLst/>
                        </a:rPr>
                        <a:t>Vasvik</a:t>
                      </a:r>
                      <a:r>
                        <a:rPr lang="en-US" dirty="0">
                          <a:effectLst/>
                        </a:rPr>
                        <a:t>, Ap</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extLst>
                  <a:ext uri="{0D108BD9-81ED-4DB2-BD59-A6C34878D82A}">
                    <a16:rowId xmlns:a16="http://schemas.microsoft.com/office/drawing/2014/main" val="1208062390"/>
                  </a:ext>
                </a:extLst>
              </a:tr>
              <a:tr h="347551">
                <a:tc>
                  <a:txBody>
                    <a:bodyPr/>
                    <a:lstStyle/>
                    <a:p>
                      <a:pPr>
                        <a:lnSpc>
                          <a:spcPct val="115000"/>
                        </a:lnSpc>
                        <a:spcAft>
                          <a:spcPts val="800"/>
                        </a:spcAft>
                        <a:buNone/>
                      </a:pPr>
                      <a:r>
                        <a:rPr lang="en-US" b="1" err="1">
                          <a:effectLst/>
                        </a:rPr>
                        <a:t>Justiskomiteen</a:t>
                      </a:r>
                      <a:endParaRPr lang="en-US" err="1">
                        <a:effectLst/>
                      </a:endParaRP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Jon Helgheim, </a:t>
                      </a:r>
                      <a:r>
                        <a:rPr lang="en-US" dirty="0" err="1">
                          <a:effectLst/>
                        </a:rPr>
                        <a:t>Frp</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Even Eriksen, Ap</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Julie </a:t>
                      </a:r>
                      <a:r>
                        <a:rPr lang="en-US" dirty="0" err="1">
                          <a:effectLst/>
                        </a:rPr>
                        <a:t>Stuestøl</a:t>
                      </a:r>
                      <a:r>
                        <a:rPr lang="en-US" dirty="0">
                          <a:effectLst/>
                        </a:rPr>
                        <a:t>, MDG</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extLst>
                  <a:ext uri="{0D108BD9-81ED-4DB2-BD59-A6C34878D82A}">
                    <a16:rowId xmlns:a16="http://schemas.microsoft.com/office/drawing/2014/main" val="2901451410"/>
                  </a:ext>
                </a:extLst>
              </a:tr>
              <a:tr h="397200">
                <a:tc>
                  <a:txBody>
                    <a:bodyPr/>
                    <a:lstStyle/>
                    <a:p>
                      <a:pPr>
                        <a:lnSpc>
                          <a:spcPct val="115000"/>
                        </a:lnSpc>
                        <a:spcAft>
                          <a:spcPts val="800"/>
                        </a:spcAft>
                        <a:buNone/>
                      </a:pPr>
                      <a:r>
                        <a:rPr lang="en-US" b="1" err="1">
                          <a:effectLst/>
                        </a:rPr>
                        <a:t>Kommunal</a:t>
                      </a:r>
                      <a:r>
                        <a:rPr lang="en-US" b="1" dirty="0">
                          <a:effectLst/>
                        </a:rPr>
                        <a:t> </a:t>
                      </a:r>
                      <a:r>
                        <a:rPr lang="en-US" b="1" err="1">
                          <a:effectLst/>
                        </a:rPr>
                        <a:t>og</a:t>
                      </a:r>
                      <a:r>
                        <a:rPr lang="en-US" b="1" dirty="0">
                          <a:effectLst/>
                        </a:rPr>
                        <a:t> </a:t>
                      </a:r>
                      <a:r>
                        <a:rPr lang="en-US" b="1" err="1">
                          <a:effectLst/>
                        </a:rPr>
                        <a:t>forvaltning</a:t>
                      </a:r>
                      <a:endParaRPr lang="en-US" err="1">
                        <a:effectLst/>
                      </a:endParaRP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highlight>
                            <a:srgbClr val="FFFF00"/>
                          </a:highlight>
                        </a:rPr>
                        <a:t>Hanne </a:t>
                      </a:r>
                      <a:r>
                        <a:rPr lang="en-US" dirty="0" err="1">
                          <a:effectLst/>
                          <a:highlight>
                            <a:srgbClr val="FFFF00"/>
                          </a:highlight>
                        </a:rPr>
                        <a:t>Stenvaag</a:t>
                      </a:r>
                      <a:r>
                        <a:rPr lang="en-US" dirty="0">
                          <a:effectLst/>
                          <a:highlight>
                            <a:srgbClr val="FFFF00"/>
                          </a:highlight>
                        </a:rPr>
                        <a:t>, </a:t>
                      </a:r>
                      <a:r>
                        <a:rPr lang="en-US" dirty="0" err="1">
                          <a:effectLst/>
                          <a:highlight>
                            <a:srgbClr val="FFFF00"/>
                          </a:highlight>
                        </a:rPr>
                        <a:t>Rødt</a:t>
                      </a:r>
                      <a:r>
                        <a:rPr lang="en-US" dirty="0">
                          <a:effectLst/>
                          <a:highlight>
                            <a:srgbClr val="FFFF00"/>
                          </a:highlight>
                        </a:rPr>
                        <a:t> </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Erlend Wiborg, </a:t>
                      </a:r>
                      <a:r>
                        <a:rPr lang="en-US" dirty="0" err="1">
                          <a:effectLst/>
                        </a:rPr>
                        <a:t>Frp</a:t>
                      </a:r>
                      <a:r>
                        <a:rPr lang="en-US" dirty="0">
                          <a:effectLst/>
                        </a:rPr>
                        <a:t> </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Sigurd Rafaelsen, Ap </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extLst>
                  <a:ext uri="{0D108BD9-81ED-4DB2-BD59-A6C34878D82A}">
                    <a16:rowId xmlns:a16="http://schemas.microsoft.com/office/drawing/2014/main" val="2805605417"/>
                  </a:ext>
                </a:extLst>
              </a:tr>
              <a:tr h="413750">
                <a:tc>
                  <a:txBody>
                    <a:bodyPr/>
                    <a:lstStyle/>
                    <a:p>
                      <a:pPr>
                        <a:lnSpc>
                          <a:spcPct val="115000"/>
                        </a:lnSpc>
                        <a:spcAft>
                          <a:spcPts val="800"/>
                        </a:spcAft>
                        <a:buNone/>
                      </a:pPr>
                      <a:r>
                        <a:rPr lang="en-US" b="1" err="1">
                          <a:effectLst/>
                        </a:rPr>
                        <a:t>Kontroll</a:t>
                      </a:r>
                      <a:r>
                        <a:rPr lang="en-US" b="1" dirty="0">
                          <a:effectLst/>
                        </a:rPr>
                        <a:t> </a:t>
                      </a:r>
                      <a:r>
                        <a:rPr lang="en-US" b="1" err="1">
                          <a:effectLst/>
                        </a:rPr>
                        <a:t>og</a:t>
                      </a:r>
                      <a:r>
                        <a:rPr lang="en-US" b="1" dirty="0">
                          <a:effectLst/>
                        </a:rPr>
                        <a:t> </a:t>
                      </a:r>
                      <a:r>
                        <a:rPr lang="en-US" b="1" err="1">
                          <a:effectLst/>
                        </a:rPr>
                        <a:t>konstitusjon</a:t>
                      </a:r>
                      <a:endParaRPr lang="en-US" err="1">
                        <a:effectLst/>
                      </a:endParaRP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highlight>
                            <a:srgbClr val="FFFF00"/>
                          </a:highlight>
                        </a:rPr>
                        <a:t>Per-Willy Amundsen, </a:t>
                      </a:r>
                      <a:r>
                        <a:rPr lang="en-US" dirty="0" err="1">
                          <a:effectLst/>
                          <a:highlight>
                            <a:srgbClr val="FFFF00"/>
                          </a:highlight>
                        </a:rPr>
                        <a:t>Frp</a:t>
                      </a:r>
                      <a:r>
                        <a:rPr lang="en-US" dirty="0">
                          <a:effectLst/>
                          <a:highlight>
                            <a:srgbClr val="FFFF00"/>
                          </a:highlight>
                        </a:rPr>
                        <a:t> </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Sverre </a:t>
                      </a:r>
                      <a:r>
                        <a:rPr lang="en-US" dirty="0" err="1">
                          <a:effectLst/>
                        </a:rPr>
                        <a:t>Myrli</a:t>
                      </a:r>
                      <a:r>
                        <a:rPr lang="en-US" dirty="0">
                          <a:effectLst/>
                        </a:rPr>
                        <a:t>, Ap </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Ove </a:t>
                      </a:r>
                      <a:r>
                        <a:rPr lang="en-US" dirty="0" err="1">
                          <a:effectLst/>
                        </a:rPr>
                        <a:t>Trellevik</a:t>
                      </a:r>
                      <a:r>
                        <a:rPr lang="en-US" dirty="0">
                          <a:effectLst/>
                        </a:rPr>
                        <a:t>, </a:t>
                      </a:r>
                      <a:r>
                        <a:rPr lang="en-US" dirty="0" err="1">
                          <a:effectLst/>
                        </a:rPr>
                        <a:t>Høyre</a:t>
                      </a:r>
                      <a:r>
                        <a:rPr lang="en-US" dirty="0">
                          <a:effectLst/>
                        </a:rPr>
                        <a:t> </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extLst>
                  <a:ext uri="{0D108BD9-81ED-4DB2-BD59-A6C34878D82A}">
                    <a16:rowId xmlns:a16="http://schemas.microsoft.com/office/drawing/2014/main" val="1021947774"/>
                  </a:ext>
                </a:extLst>
              </a:tr>
              <a:tr h="380651">
                <a:tc>
                  <a:txBody>
                    <a:bodyPr/>
                    <a:lstStyle/>
                    <a:p>
                      <a:pPr>
                        <a:lnSpc>
                          <a:spcPct val="115000"/>
                        </a:lnSpc>
                        <a:spcAft>
                          <a:spcPts val="800"/>
                        </a:spcAft>
                        <a:buNone/>
                      </a:pPr>
                      <a:r>
                        <a:rPr lang="en-US" b="1" dirty="0" err="1">
                          <a:effectLst/>
                        </a:rPr>
                        <a:t>Næring</a:t>
                      </a:r>
                      <a:endParaRPr lang="en-US" dirty="0" err="1">
                        <a:effectLst/>
                      </a:endParaRP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Rune </a:t>
                      </a:r>
                      <a:r>
                        <a:rPr lang="en-US" dirty="0" err="1">
                          <a:effectLst/>
                        </a:rPr>
                        <a:t>Støstad</a:t>
                      </a:r>
                      <a:r>
                        <a:rPr lang="en-US" dirty="0">
                          <a:effectLst/>
                        </a:rPr>
                        <a:t>, Ap </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Une Bastholm, MDG </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Bengt Rune </a:t>
                      </a:r>
                      <a:r>
                        <a:rPr lang="en-US" err="1">
                          <a:effectLst/>
                        </a:rPr>
                        <a:t>Strifeldt</a:t>
                      </a:r>
                      <a:r>
                        <a:rPr lang="en-US" dirty="0">
                          <a:effectLst/>
                        </a:rPr>
                        <a:t>, </a:t>
                      </a:r>
                      <a:r>
                        <a:rPr lang="en-US" err="1">
                          <a:effectLst/>
                        </a:rPr>
                        <a:t>Frp</a:t>
                      </a:r>
                      <a:r>
                        <a:rPr lang="en-US" dirty="0">
                          <a:effectLst/>
                        </a:rPr>
                        <a:t> </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extLst>
                  <a:ext uri="{0D108BD9-81ED-4DB2-BD59-A6C34878D82A}">
                    <a16:rowId xmlns:a16="http://schemas.microsoft.com/office/drawing/2014/main" val="1493411958"/>
                  </a:ext>
                </a:extLst>
              </a:tr>
              <a:tr h="695100">
                <a:tc>
                  <a:txBody>
                    <a:bodyPr/>
                    <a:lstStyle/>
                    <a:p>
                      <a:pPr>
                        <a:lnSpc>
                          <a:spcPct val="115000"/>
                        </a:lnSpc>
                        <a:spcAft>
                          <a:spcPts val="800"/>
                        </a:spcAft>
                        <a:buNone/>
                      </a:pPr>
                      <a:r>
                        <a:rPr lang="en-US" b="1" dirty="0">
                          <a:effectLst/>
                        </a:rPr>
                        <a:t>Transport </a:t>
                      </a:r>
                      <a:r>
                        <a:rPr lang="en-US" b="1" dirty="0" err="1">
                          <a:effectLst/>
                        </a:rPr>
                        <a:t>og</a:t>
                      </a:r>
                      <a:r>
                        <a:rPr lang="en-US" b="1" dirty="0">
                          <a:effectLst/>
                        </a:rPr>
                        <a:t> </a:t>
                      </a:r>
                      <a:r>
                        <a:rPr lang="en-US" b="1" dirty="0" err="1">
                          <a:effectLst/>
                        </a:rPr>
                        <a:t>kommunikasjon</a:t>
                      </a:r>
                      <a:endParaRPr lang="en-US" dirty="0" err="1">
                        <a:effectLst/>
                      </a:endParaRP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Bård </a:t>
                      </a:r>
                      <a:r>
                        <a:rPr lang="en-US" dirty="0" err="1">
                          <a:effectLst/>
                        </a:rPr>
                        <a:t>Hoksrud</a:t>
                      </a:r>
                      <a:r>
                        <a:rPr lang="en-US" dirty="0">
                          <a:effectLst/>
                        </a:rPr>
                        <a:t>, </a:t>
                      </a:r>
                      <a:r>
                        <a:rPr lang="en-US" dirty="0" err="1">
                          <a:effectLst/>
                        </a:rPr>
                        <a:t>Frp</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err="1">
                          <a:effectLst/>
                        </a:rPr>
                        <a:t>Kamzy</a:t>
                      </a:r>
                      <a:r>
                        <a:rPr lang="en-US" dirty="0">
                          <a:effectLst/>
                        </a:rPr>
                        <a:t> Gunaratnam, Ap</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Trond Helleland, </a:t>
                      </a:r>
                      <a:r>
                        <a:rPr lang="en-US" dirty="0" err="1">
                          <a:effectLst/>
                        </a:rPr>
                        <a:t>Høyre</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extLst>
                  <a:ext uri="{0D108BD9-81ED-4DB2-BD59-A6C34878D82A}">
                    <a16:rowId xmlns:a16="http://schemas.microsoft.com/office/drawing/2014/main" val="1128709917"/>
                  </a:ext>
                </a:extLst>
              </a:tr>
              <a:tr h="695100">
                <a:tc>
                  <a:txBody>
                    <a:bodyPr/>
                    <a:lstStyle/>
                    <a:p>
                      <a:pPr>
                        <a:lnSpc>
                          <a:spcPct val="115000"/>
                        </a:lnSpc>
                        <a:spcAft>
                          <a:spcPts val="800"/>
                        </a:spcAft>
                        <a:buNone/>
                      </a:pPr>
                      <a:r>
                        <a:rPr lang="en-US" b="1" err="1">
                          <a:effectLst/>
                        </a:rPr>
                        <a:t>Utdanning</a:t>
                      </a:r>
                      <a:r>
                        <a:rPr lang="en-US" b="1" dirty="0">
                          <a:effectLst/>
                        </a:rPr>
                        <a:t> </a:t>
                      </a:r>
                      <a:r>
                        <a:rPr lang="en-US" b="1" err="1">
                          <a:effectLst/>
                        </a:rPr>
                        <a:t>og</a:t>
                      </a:r>
                      <a:r>
                        <a:rPr lang="en-US" b="1" dirty="0">
                          <a:effectLst/>
                        </a:rPr>
                        <a:t> </a:t>
                      </a:r>
                      <a:r>
                        <a:rPr lang="en-US" b="1" err="1">
                          <a:effectLst/>
                        </a:rPr>
                        <a:t>forskning</a:t>
                      </a:r>
                      <a:endParaRPr lang="en-US" err="1">
                        <a:effectLst/>
                      </a:endParaRP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Mathilde Tybring-Gjedde, </a:t>
                      </a:r>
                      <a:r>
                        <a:rPr lang="en-US" err="1">
                          <a:effectLst/>
                        </a:rPr>
                        <a:t>Høyre</a:t>
                      </a:r>
                      <a:endParaRPr lang="en-US" dirty="0" err="1">
                        <a:effectLst/>
                      </a:endParaRP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Guri Melby, </a:t>
                      </a:r>
                      <a:r>
                        <a:rPr lang="en-US" err="1">
                          <a:effectLst/>
                        </a:rPr>
                        <a:t>Venstre</a:t>
                      </a:r>
                      <a:endParaRPr lang="en-US" dirty="0" err="1">
                        <a:effectLst/>
                      </a:endParaRP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Hege Bae Nyholt, </a:t>
                      </a:r>
                      <a:r>
                        <a:rPr lang="en-US" err="1">
                          <a:effectLst/>
                        </a:rPr>
                        <a:t>Rødt</a:t>
                      </a:r>
                      <a:endParaRPr lang="en-US" dirty="0" err="1">
                        <a:effectLst/>
                      </a:endParaRP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extLst>
                  <a:ext uri="{0D108BD9-81ED-4DB2-BD59-A6C34878D82A}">
                    <a16:rowId xmlns:a16="http://schemas.microsoft.com/office/drawing/2014/main" val="4250274943"/>
                  </a:ext>
                </a:extLst>
              </a:tr>
              <a:tr h="446850">
                <a:tc>
                  <a:txBody>
                    <a:bodyPr/>
                    <a:lstStyle/>
                    <a:p>
                      <a:pPr>
                        <a:lnSpc>
                          <a:spcPct val="115000"/>
                        </a:lnSpc>
                        <a:spcAft>
                          <a:spcPts val="800"/>
                        </a:spcAft>
                        <a:buNone/>
                      </a:pPr>
                      <a:r>
                        <a:rPr lang="en-US" b="1" dirty="0" err="1">
                          <a:effectLst/>
                        </a:rPr>
                        <a:t>Utenriks</a:t>
                      </a:r>
                      <a:r>
                        <a:rPr lang="en-US" b="1" dirty="0">
                          <a:effectLst/>
                        </a:rPr>
                        <a:t> </a:t>
                      </a:r>
                      <a:r>
                        <a:rPr lang="en-US" b="1" dirty="0" err="1">
                          <a:effectLst/>
                        </a:rPr>
                        <a:t>og</a:t>
                      </a:r>
                      <a:r>
                        <a:rPr lang="en-US" b="1" dirty="0">
                          <a:effectLst/>
                        </a:rPr>
                        <a:t> </a:t>
                      </a:r>
                      <a:r>
                        <a:rPr lang="en-US" b="1" dirty="0" err="1">
                          <a:effectLst/>
                        </a:rPr>
                        <a:t>forsvar</a:t>
                      </a:r>
                      <a:endParaRPr lang="en-US" dirty="0" err="1">
                        <a:effectLst/>
                      </a:endParaRP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Ine Søreide, </a:t>
                      </a:r>
                      <a:r>
                        <a:rPr lang="en-US" dirty="0" err="1">
                          <a:effectLst/>
                        </a:rPr>
                        <a:t>Høyre</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highlight>
                            <a:srgbClr val="FFFF00"/>
                          </a:highlight>
                        </a:rPr>
                        <a:t>Nils-Ole </a:t>
                      </a:r>
                      <a:r>
                        <a:rPr lang="en-US" dirty="0" err="1">
                          <a:effectLst/>
                          <a:highlight>
                            <a:srgbClr val="FFFF00"/>
                          </a:highlight>
                        </a:rPr>
                        <a:t>Foshaug</a:t>
                      </a:r>
                      <a:r>
                        <a:rPr lang="en-US" dirty="0">
                          <a:effectLst/>
                          <a:highlight>
                            <a:srgbClr val="FFFF00"/>
                          </a:highlight>
                        </a:rPr>
                        <a:t>, Ap</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a:lnSpc>
                          <a:spcPct val="115000"/>
                        </a:lnSpc>
                        <a:spcAft>
                          <a:spcPts val="800"/>
                        </a:spcAft>
                        <a:buNone/>
                      </a:pPr>
                      <a:r>
                        <a:rPr lang="en-US" dirty="0">
                          <a:effectLst/>
                        </a:rPr>
                        <a:t>Himanshu Gulati, </a:t>
                      </a:r>
                      <a:r>
                        <a:rPr lang="en-US" dirty="0" err="1">
                          <a:effectLst/>
                        </a:rPr>
                        <a:t>Frp</a:t>
                      </a:r>
                      <a:endParaRPr lang="en-US" dirty="0">
                        <a:effectLst/>
                      </a:endParaRP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extLst>
                  <a:ext uri="{0D108BD9-81ED-4DB2-BD59-A6C34878D82A}">
                    <a16:rowId xmlns:a16="http://schemas.microsoft.com/office/drawing/2014/main" val="2999048471"/>
                  </a:ext>
                </a:extLst>
              </a:tr>
            </a:tbl>
          </a:graphicData>
        </a:graphic>
      </p:graphicFrame>
    </p:spTree>
    <p:extLst>
      <p:ext uri="{BB962C8B-B14F-4D97-AF65-F5344CB8AC3E}">
        <p14:creationId xmlns:p14="http://schemas.microsoft.com/office/powerpoint/2010/main" val="2615208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DF4656F-5FBB-02E4-C682-51F991DD8E7A}"/>
              </a:ext>
            </a:extLst>
          </p:cNvPr>
          <p:cNvSpPr>
            <a:spLocks noGrp="1"/>
          </p:cNvSpPr>
          <p:nvPr>
            <p:ph type="ctrTitle"/>
          </p:nvPr>
        </p:nvSpPr>
        <p:spPr>
          <a:xfrm>
            <a:off x="528320" y="1122363"/>
            <a:ext cx="10126980" cy="757237"/>
          </a:xfrm>
        </p:spPr>
        <p:txBody>
          <a:bodyPr/>
          <a:lstStyle/>
          <a:p>
            <a:r>
              <a:rPr lang="nb-NO" dirty="0"/>
              <a:t>Viktige sider å følge med på</a:t>
            </a:r>
          </a:p>
        </p:txBody>
      </p:sp>
      <p:pic>
        <p:nvPicPr>
          <p:cNvPr id="4" name="Bilde 3">
            <a:extLst>
              <a:ext uri="{FF2B5EF4-FFF2-40B4-BE49-F238E27FC236}">
                <a16:creationId xmlns:a16="http://schemas.microsoft.com/office/drawing/2014/main" id="{853022A2-F99D-4E85-335E-8444B49918D3}"/>
              </a:ext>
            </a:extLst>
          </p:cNvPr>
          <p:cNvPicPr>
            <a:picLocks noChangeAspect="1"/>
          </p:cNvPicPr>
          <p:nvPr/>
        </p:nvPicPr>
        <p:blipFill>
          <a:blip r:embed="rId2"/>
          <a:stretch>
            <a:fillRect/>
          </a:stretch>
        </p:blipFill>
        <p:spPr>
          <a:xfrm>
            <a:off x="528320" y="2146300"/>
            <a:ext cx="3200400" cy="4419600"/>
          </a:xfrm>
          <a:prstGeom prst="rect">
            <a:avLst/>
          </a:prstGeom>
        </p:spPr>
      </p:pic>
      <p:pic>
        <p:nvPicPr>
          <p:cNvPr id="5" name="Bilde 4">
            <a:extLst>
              <a:ext uri="{FF2B5EF4-FFF2-40B4-BE49-F238E27FC236}">
                <a16:creationId xmlns:a16="http://schemas.microsoft.com/office/drawing/2014/main" id="{9FF953D8-9B72-2CFD-2810-925FD2CC5941}"/>
              </a:ext>
            </a:extLst>
          </p:cNvPr>
          <p:cNvPicPr>
            <a:picLocks noChangeAspect="1"/>
          </p:cNvPicPr>
          <p:nvPr/>
        </p:nvPicPr>
        <p:blipFill>
          <a:blip r:embed="rId3"/>
          <a:stretch>
            <a:fillRect/>
          </a:stretch>
        </p:blipFill>
        <p:spPr>
          <a:xfrm>
            <a:off x="3728719" y="2247901"/>
            <a:ext cx="5298363" cy="4318000"/>
          </a:xfrm>
          <a:prstGeom prst="rect">
            <a:avLst/>
          </a:prstGeom>
        </p:spPr>
      </p:pic>
      <p:pic>
        <p:nvPicPr>
          <p:cNvPr id="6" name="Bilde 5">
            <a:extLst>
              <a:ext uri="{FF2B5EF4-FFF2-40B4-BE49-F238E27FC236}">
                <a16:creationId xmlns:a16="http://schemas.microsoft.com/office/drawing/2014/main" id="{15860EEA-FE59-F884-4F36-60A7FFF006C2}"/>
              </a:ext>
            </a:extLst>
          </p:cNvPr>
          <p:cNvPicPr>
            <a:picLocks noChangeAspect="1"/>
          </p:cNvPicPr>
          <p:nvPr/>
        </p:nvPicPr>
        <p:blipFill>
          <a:blip r:embed="rId4"/>
          <a:stretch>
            <a:fillRect/>
          </a:stretch>
        </p:blipFill>
        <p:spPr>
          <a:xfrm>
            <a:off x="8877299" y="2236154"/>
            <a:ext cx="2877975" cy="4475796"/>
          </a:xfrm>
          <a:prstGeom prst="rect">
            <a:avLst/>
          </a:prstGeom>
        </p:spPr>
      </p:pic>
    </p:spTree>
    <p:extLst>
      <p:ext uri="{BB962C8B-B14F-4D97-AF65-F5344CB8AC3E}">
        <p14:creationId xmlns:p14="http://schemas.microsoft.com/office/powerpoint/2010/main" val="3212944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78E5B1-F136-53C6-B10E-FF7510F3393B}"/>
              </a:ext>
            </a:extLst>
          </p:cNvPr>
          <p:cNvSpPr>
            <a:spLocks noGrp="1"/>
          </p:cNvSpPr>
          <p:nvPr>
            <p:ph type="ctrTitle"/>
          </p:nvPr>
        </p:nvSpPr>
        <p:spPr/>
        <p:txBody>
          <a:bodyPr/>
          <a:lstStyle/>
          <a:p>
            <a:r>
              <a:rPr lang="nb-NO" dirty="0"/>
              <a:t>Bruke Tromsvekstmøter til å fange opp strategiske saker for IPRENE</a:t>
            </a:r>
          </a:p>
        </p:txBody>
      </p:sp>
      <p:sp>
        <p:nvSpPr>
          <p:cNvPr id="3" name="Undertittel 2">
            <a:extLst>
              <a:ext uri="{FF2B5EF4-FFF2-40B4-BE49-F238E27FC236}">
                <a16:creationId xmlns:a16="http://schemas.microsoft.com/office/drawing/2014/main" id="{CD45194A-B8CC-1D66-4A66-6EFAF9F7B6AE}"/>
              </a:ext>
            </a:extLst>
          </p:cNvPr>
          <p:cNvSpPr>
            <a:spLocks noGrp="1"/>
          </p:cNvSpPr>
          <p:nvPr>
            <p:ph type="subTitle" idx="1"/>
          </p:nvPr>
        </p:nvSpPr>
        <p:spPr/>
        <p:txBody>
          <a:bodyPr/>
          <a:lstStyle/>
          <a:p>
            <a:pPr marL="342900" indent="-342900">
              <a:buFont typeface="Arial" panose="020B0604020202020204" pitchFamily="34" charset="0"/>
              <a:buChar char="•"/>
            </a:pPr>
            <a:r>
              <a:rPr lang="nb-NO" dirty="0"/>
              <a:t>Utfordre </a:t>
            </a:r>
            <a:r>
              <a:rPr lang="nb-NO" dirty="0" err="1"/>
              <a:t>IPRene</a:t>
            </a:r>
            <a:r>
              <a:rPr lang="nb-NO" dirty="0"/>
              <a:t> på omforente saker for deres region som trenger </a:t>
            </a:r>
            <a:r>
              <a:rPr lang="nb-NO" dirty="0" err="1"/>
              <a:t>oppbacking</a:t>
            </a:r>
            <a:r>
              <a:rPr lang="nb-NO" dirty="0"/>
              <a:t>. </a:t>
            </a:r>
          </a:p>
          <a:p>
            <a:pPr marL="342900" indent="-342900">
              <a:buFont typeface="Arial" panose="020B0604020202020204" pitchFamily="34" charset="0"/>
              <a:buChar char="•"/>
            </a:pPr>
            <a:endParaRPr lang="nb-NO" dirty="0"/>
          </a:p>
          <a:p>
            <a:pPr marL="342900" indent="-342900">
              <a:buFont typeface="Arial" panose="020B0604020202020204" pitchFamily="34" charset="0"/>
              <a:buChar char="•"/>
            </a:pPr>
            <a:endParaRPr lang="nb-NO" dirty="0"/>
          </a:p>
          <a:p>
            <a:endParaRPr lang="nb-NO" dirty="0"/>
          </a:p>
          <a:p>
            <a:pPr marL="342900" indent="-342900">
              <a:buFont typeface="Arial" panose="020B0604020202020204" pitchFamily="34" charset="0"/>
              <a:buChar char="•"/>
            </a:pPr>
            <a:endParaRPr lang="nb-NO" dirty="0"/>
          </a:p>
        </p:txBody>
      </p:sp>
    </p:spTree>
    <p:extLst>
      <p:ext uri="{BB962C8B-B14F-4D97-AF65-F5344CB8AC3E}">
        <p14:creationId xmlns:p14="http://schemas.microsoft.com/office/powerpoint/2010/main" val="4229716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B890241-B299-505E-B8F4-EB0B61EEE789}"/>
              </a:ext>
            </a:extLst>
          </p:cNvPr>
          <p:cNvSpPr>
            <a:spLocks noGrp="1"/>
          </p:cNvSpPr>
          <p:nvPr>
            <p:ph type="ctrTitle"/>
          </p:nvPr>
        </p:nvSpPr>
        <p:spPr/>
        <p:txBody>
          <a:bodyPr/>
          <a:lstStyle/>
          <a:p>
            <a:r>
              <a:rPr lang="nb-NO" dirty="0"/>
              <a:t>Hvem er våre allierte og hvordan få allierte?</a:t>
            </a:r>
          </a:p>
        </p:txBody>
      </p:sp>
      <p:sp>
        <p:nvSpPr>
          <p:cNvPr id="3" name="Undertittel 2">
            <a:extLst>
              <a:ext uri="{FF2B5EF4-FFF2-40B4-BE49-F238E27FC236}">
                <a16:creationId xmlns:a16="http://schemas.microsoft.com/office/drawing/2014/main" id="{548B477C-349D-1C05-E384-5790128F5757}"/>
              </a:ext>
            </a:extLst>
          </p:cNvPr>
          <p:cNvSpPr>
            <a:spLocks noGrp="1"/>
          </p:cNvSpPr>
          <p:nvPr>
            <p:ph type="subTitle" idx="1"/>
          </p:nvPr>
        </p:nvSpPr>
        <p:spPr/>
        <p:txBody>
          <a:bodyPr/>
          <a:lstStyle/>
          <a:p>
            <a:pPr marL="342900" indent="-342900">
              <a:buFont typeface="Arial" panose="020B0604020202020204" pitchFamily="34" charset="0"/>
              <a:buChar char="•"/>
            </a:pPr>
            <a:r>
              <a:rPr lang="nb-NO" dirty="0"/>
              <a:t>Strategisk partnerskap</a:t>
            </a:r>
          </a:p>
          <a:p>
            <a:pPr marL="342900" indent="-342900">
              <a:buFont typeface="Arial" panose="020B0604020202020204" pitchFamily="34" charset="0"/>
              <a:buChar char="•"/>
            </a:pPr>
            <a:r>
              <a:rPr lang="nb-NO" dirty="0"/>
              <a:t>KS-nettverket </a:t>
            </a:r>
          </a:p>
          <a:p>
            <a:pPr marL="342900" indent="-342900">
              <a:buFont typeface="Arial" panose="020B0604020202020204" pitchFamily="34" charset="0"/>
              <a:buChar char="•"/>
            </a:pPr>
            <a:r>
              <a:rPr lang="nb-NO" dirty="0"/>
              <a:t>Andre fylker med samme utfordringer </a:t>
            </a:r>
          </a:p>
          <a:p>
            <a:pPr marL="342900" indent="-342900">
              <a:buFont typeface="Arial" panose="020B0604020202020204" pitchFamily="34" charset="0"/>
              <a:buChar char="•"/>
            </a:pPr>
            <a:r>
              <a:rPr lang="nb-NO" dirty="0"/>
              <a:t>Bygge nettverk mot viktige komiteer for Troms. Tromsbenken alene favner ikke alle komiteer, vi må bygge flere allianser. </a:t>
            </a:r>
          </a:p>
        </p:txBody>
      </p:sp>
    </p:spTree>
    <p:extLst>
      <p:ext uri="{BB962C8B-B14F-4D97-AF65-F5344CB8AC3E}">
        <p14:creationId xmlns:p14="http://schemas.microsoft.com/office/powerpoint/2010/main" val="2082077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E7F762-A0FD-E727-004D-EA87B14169A0}"/>
              </a:ext>
            </a:extLst>
          </p:cNvPr>
          <p:cNvSpPr>
            <a:spLocks noGrp="1"/>
          </p:cNvSpPr>
          <p:nvPr>
            <p:ph type="ctrTitle"/>
          </p:nvPr>
        </p:nvSpPr>
        <p:spPr/>
        <p:txBody>
          <a:bodyPr/>
          <a:lstStyle/>
          <a:p>
            <a:r>
              <a:rPr lang="nb-NO" dirty="0"/>
              <a:t>Statsbudsjettkalender 2027</a:t>
            </a:r>
          </a:p>
        </p:txBody>
      </p:sp>
    </p:spTree>
    <p:extLst>
      <p:ext uri="{BB962C8B-B14F-4D97-AF65-F5344CB8AC3E}">
        <p14:creationId xmlns:p14="http://schemas.microsoft.com/office/powerpoint/2010/main" val="3464018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90042EAD-0C05-0F11-C020-3CA0EA910A47}"/>
              </a:ext>
            </a:extLst>
          </p:cNvPr>
          <p:cNvSpPr>
            <a:spLocks noGrp="1"/>
          </p:cNvSpPr>
          <p:nvPr>
            <p:ph type="title"/>
          </p:nvPr>
        </p:nvSpPr>
        <p:spPr/>
        <p:txBody>
          <a:bodyPr/>
          <a:lstStyle/>
          <a:p>
            <a:r>
              <a:rPr lang="nb-NO" dirty="0"/>
              <a:t>Departementene - 2025</a:t>
            </a:r>
          </a:p>
        </p:txBody>
      </p:sp>
      <p:sp>
        <p:nvSpPr>
          <p:cNvPr id="5" name="Plassholder for innhold 4">
            <a:extLst>
              <a:ext uri="{FF2B5EF4-FFF2-40B4-BE49-F238E27FC236}">
                <a16:creationId xmlns:a16="http://schemas.microsoft.com/office/drawing/2014/main" id="{E42B13FD-1F5B-13D3-478F-B923849A4DB6}"/>
              </a:ext>
            </a:extLst>
          </p:cNvPr>
          <p:cNvSpPr>
            <a:spLocks noGrp="1"/>
          </p:cNvSpPr>
          <p:nvPr>
            <p:ph idx="1"/>
          </p:nvPr>
        </p:nvSpPr>
        <p:spPr/>
        <p:txBody>
          <a:bodyPr/>
          <a:lstStyle/>
          <a:p>
            <a:r>
              <a:rPr lang="nb-NO" dirty="0"/>
              <a:t>Andre halvdel av november: </a:t>
            </a:r>
          </a:p>
          <a:p>
            <a:pPr marL="457200" indent="-457200">
              <a:buFont typeface="Arial" panose="020B0604020202020204" pitchFamily="34" charset="0"/>
              <a:buChar char="•"/>
            </a:pPr>
            <a:r>
              <a:rPr lang="nb-NO" dirty="0"/>
              <a:t>Finansdepartementet sender ut første budsjettskriv med instrukser til departementene for utforming av budsjettforslaget for 2027.</a:t>
            </a:r>
          </a:p>
        </p:txBody>
      </p:sp>
    </p:spTree>
    <p:extLst>
      <p:ext uri="{BB962C8B-B14F-4D97-AF65-F5344CB8AC3E}">
        <p14:creationId xmlns:p14="http://schemas.microsoft.com/office/powerpoint/2010/main" val="3562329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7881D83-1F45-778A-4901-C01190947AF8}"/>
              </a:ext>
            </a:extLst>
          </p:cNvPr>
          <p:cNvSpPr>
            <a:spLocks noGrp="1"/>
          </p:cNvSpPr>
          <p:nvPr>
            <p:ph type="title"/>
          </p:nvPr>
        </p:nvSpPr>
        <p:spPr/>
        <p:txBody>
          <a:bodyPr/>
          <a:lstStyle/>
          <a:p>
            <a:r>
              <a:rPr lang="nb-NO" dirty="0"/>
              <a:t>Departementene - 2026 januar-mars</a:t>
            </a:r>
          </a:p>
        </p:txBody>
      </p:sp>
      <p:sp>
        <p:nvSpPr>
          <p:cNvPr id="3" name="Plassholder for innhold 2">
            <a:extLst>
              <a:ext uri="{FF2B5EF4-FFF2-40B4-BE49-F238E27FC236}">
                <a16:creationId xmlns:a16="http://schemas.microsoft.com/office/drawing/2014/main" id="{8958B59D-C0DF-317B-AA8A-C4944728DD91}"/>
              </a:ext>
            </a:extLst>
          </p:cNvPr>
          <p:cNvSpPr>
            <a:spLocks noGrp="1"/>
          </p:cNvSpPr>
          <p:nvPr>
            <p:ph idx="1"/>
          </p:nvPr>
        </p:nvSpPr>
        <p:spPr/>
        <p:txBody>
          <a:bodyPr>
            <a:normAutofit fontScale="77500" lnSpcReduction="20000"/>
          </a:bodyPr>
          <a:lstStyle/>
          <a:p>
            <a:pPr marL="457200" indent="-457200">
              <a:buFont typeface="Arial" panose="020B0604020202020204" pitchFamily="34" charset="0"/>
              <a:buChar char="•"/>
            </a:pPr>
            <a:r>
              <a:rPr lang="nb-NO" dirty="0"/>
              <a:t>ca. 25. januar: departementenes frist for å sende inn innspill på eget område.</a:t>
            </a:r>
          </a:p>
          <a:p>
            <a:pPr marL="457200" indent="-457200">
              <a:buFont typeface="Arial" panose="020B0604020202020204" pitchFamily="34" charset="0"/>
              <a:buChar char="•"/>
            </a:pPr>
            <a:r>
              <a:rPr lang="nb-NO" dirty="0"/>
              <a:t>Ca. 10. mars: regjeringens første budsjettkonferanse som fastsetter departementenes budsjettrammer. </a:t>
            </a:r>
          </a:p>
          <a:p>
            <a:pPr marL="457200" indent="-457200">
              <a:buFont typeface="Arial" panose="020B0604020202020204" pitchFamily="34" charset="0"/>
              <a:buChar char="•"/>
            </a:pPr>
            <a:r>
              <a:rPr lang="nb-NO" dirty="0"/>
              <a:t>Etter dette sendes </a:t>
            </a:r>
            <a:r>
              <a:rPr lang="nb-NO" dirty="0" err="1"/>
              <a:t>hovedbudsjettskrivet</a:t>
            </a:r>
            <a:r>
              <a:rPr lang="nb-NO" dirty="0"/>
              <a:t> til departementene med instrukser for å utarbeide forslag til neste års budsjett.  </a:t>
            </a:r>
          </a:p>
        </p:txBody>
      </p:sp>
    </p:spTree>
    <p:extLst>
      <p:ext uri="{BB962C8B-B14F-4D97-AF65-F5344CB8AC3E}">
        <p14:creationId xmlns:p14="http://schemas.microsoft.com/office/powerpoint/2010/main" val="68396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40A1DDE-2AA3-4F60-CBA9-7FFEFB05D1D1}"/>
              </a:ext>
            </a:extLst>
          </p:cNvPr>
          <p:cNvSpPr>
            <a:spLocks noGrp="1"/>
          </p:cNvSpPr>
          <p:nvPr>
            <p:ph type="title"/>
          </p:nvPr>
        </p:nvSpPr>
        <p:spPr/>
        <p:txBody>
          <a:bodyPr/>
          <a:lstStyle/>
          <a:p>
            <a:r>
              <a:rPr lang="nb-NO" dirty="0"/>
              <a:t>Departementene - 2026 juli-september</a:t>
            </a:r>
          </a:p>
        </p:txBody>
      </p:sp>
      <p:sp>
        <p:nvSpPr>
          <p:cNvPr id="3" name="Plassholder for innhold 2">
            <a:extLst>
              <a:ext uri="{FF2B5EF4-FFF2-40B4-BE49-F238E27FC236}">
                <a16:creationId xmlns:a16="http://schemas.microsoft.com/office/drawing/2014/main" id="{FD424829-D28B-2CD9-5152-4FC52371DB3B}"/>
              </a:ext>
            </a:extLst>
          </p:cNvPr>
          <p:cNvSpPr>
            <a:spLocks noGrp="1"/>
          </p:cNvSpPr>
          <p:nvPr>
            <p:ph idx="1"/>
          </p:nvPr>
        </p:nvSpPr>
        <p:spPr/>
        <p:txBody>
          <a:bodyPr/>
          <a:lstStyle/>
          <a:p>
            <a:pPr marL="457200" indent="-457200">
              <a:buFont typeface="Arial" panose="020B0604020202020204" pitchFamily="34" charset="0"/>
              <a:buChar char="•"/>
            </a:pPr>
            <a:r>
              <a:rPr lang="nb-NO" dirty="0"/>
              <a:t>Slutten av juli: first for innlevering av forslag fra </a:t>
            </a:r>
            <a:r>
              <a:rPr lang="nb-NO" dirty="0" err="1"/>
              <a:t>dep.</a:t>
            </a:r>
            <a:r>
              <a:rPr lang="nb-NO" dirty="0"/>
              <a:t> </a:t>
            </a:r>
          </a:p>
          <a:p>
            <a:pPr marL="457200" indent="-457200">
              <a:buFont typeface="Arial" panose="020B0604020202020204" pitchFamily="34" charset="0"/>
              <a:buChar char="•"/>
            </a:pPr>
            <a:r>
              <a:rPr lang="nb-NO" dirty="0"/>
              <a:t>Slutten av august: regjeringskonferanse der helheten og de politiske prioriteringene bestemmes</a:t>
            </a:r>
          </a:p>
          <a:p>
            <a:pPr marL="457200" indent="-457200">
              <a:buFont typeface="Arial" panose="020B0604020202020204" pitchFamily="34" charset="0"/>
              <a:buChar char="•"/>
            </a:pPr>
            <a:r>
              <a:rPr lang="nb-NO" dirty="0"/>
              <a:t>Ca. 20. september: vedtas endelig statsbudsjett i statsråd</a:t>
            </a:r>
          </a:p>
        </p:txBody>
      </p:sp>
    </p:spTree>
    <p:extLst>
      <p:ext uri="{BB962C8B-B14F-4D97-AF65-F5344CB8AC3E}">
        <p14:creationId xmlns:p14="http://schemas.microsoft.com/office/powerpoint/2010/main" val="1904352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90DC03D-AFA3-5C2B-D10C-2FAF5CE89884}"/>
              </a:ext>
            </a:extLst>
          </p:cNvPr>
          <p:cNvSpPr>
            <a:spLocks noGrp="1"/>
          </p:cNvSpPr>
          <p:nvPr>
            <p:ph type="title"/>
          </p:nvPr>
        </p:nvSpPr>
        <p:spPr/>
        <p:txBody>
          <a:bodyPr/>
          <a:lstStyle/>
          <a:p>
            <a:r>
              <a:rPr lang="nb-NO" dirty="0"/>
              <a:t>Stortinget - 2026 oktober-desember</a:t>
            </a:r>
          </a:p>
        </p:txBody>
      </p:sp>
      <p:sp>
        <p:nvSpPr>
          <p:cNvPr id="3" name="Plassholder for innhold 2">
            <a:extLst>
              <a:ext uri="{FF2B5EF4-FFF2-40B4-BE49-F238E27FC236}">
                <a16:creationId xmlns:a16="http://schemas.microsoft.com/office/drawing/2014/main" id="{821CB5F9-AD00-D488-C7C5-40A91F049A20}"/>
              </a:ext>
            </a:extLst>
          </p:cNvPr>
          <p:cNvSpPr>
            <a:spLocks noGrp="1"/>
          </p:cNvSpPr>
          <p:nvPr>
            <p:ph idx="1"/>
          </p:nvPr>
        </p:nvSpPr>
        <p:spPr/>
        <p:txBody>
          <a:bodyPr/>
          <a:lstStyle/>
          <a:p>
            <a:pPr marL="457200" indent="-457200">
              <a:buFont typeface="Arial" panose="020B0604020202020204" pitchFamily="34" charset="0"/>
              <a:buChar char="•"/>
            </a:pPr>
            <a:r>
              <a:rPr lang="nb-NO" dirty="0"/>
              <a:t>Første halvdel av oktober: Stats- og nasjonalbudsjettet legges frem for Stortinget</a:t>
            </a:r>
          </a:p>
          <a:p>
            <a:pPr marL="457200" indent="-457200">
              <a:buFont typeface="Arial" panose="020B0604020202020204" pitchFamily="34" charset="0"/>
              <a:buChar char="•"/>
            </a:pPr>
            <a:r>
              <a:rPr lang="nb-NO" dirty="0"/>
              <a:t>Det lages også egne temasider og fylkesoversikter</a:t>
            </a:r>
          </a:p>
          <a:p>
            <a:pPr marL="457200" indent="-457200">
              <a:buFont typeface="Arial" panose="020B0604020202020204" pitchFamily="34" charset="0"/>
              <a:buChar char="•"/>
            </a:pPr>
            <a:r>
              <a:rPr lang="nb-NO" dirty="0"/>
              <a:t>Innen 15. desember: Budsjettet vedtas endelig av Stortinget</a:t>
            </a:r>
          </a:p>
        </p:txBody>
      </p:sp>
    </p:spTree>
    <p:extLst>
      <p:ext uri="{BB962C8B-B14F-4D97-AF65-F5344CB8AC3E}">
        <p14:creationId xmlns:p14="http://schemas.microsoft.com/office/powerpoint/2010/main" val="4236021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bilde 3" descr="Et bilde som inneholder tekst, skjermbilde, diagram, line&#10;&#10;KI-generert innhold kan være feil.">
            <a:extLst>
              <a:ext uri="{FF2B5EF4-FFF2-40B4-BE49-F238E27FC236}">
                <a16:creationId xmlns:a16="http://schemas.microsoft.com/office/drawing/2014/main" id="{CC50CB47-2B8B-474C-4EFD-1730F269DB64}"/>
              </a:ext>
            </a:extLst>
          </p:cNvPr>
          <p:cNvPicPr>
            <a:picLocks noGrp="1" noChangeAspect="1"/>
          </p:cNvPicPr>
          <p:nvPr>
            <p:ph type="pic" sz="quarter" idx="12"/>
          </p:nvPr>
        </p:nvPicPr>
        <p:blipFill>
          <a:blip r:embed="rId3"/>
          <a:srcRect l="-849" t="871" r="1020" b="-871"/>
          <a:stretch>
            <a:fillRect/>
          </a:stretch>
        </p:blipFill>
        <p:spPr>
          <a:xfrm>
            <a:off x="264160" y="1076233"/>
            <a:ext cx="11663680" cy="5295369"/>
          </a:xfrm>
        </p:spPr>
      </p:pic>
      <p:sp>
        <p:nvSpPr>
          <p:cNvPr id="6" name="TekstSylinder 5">
            <a:extLst>
              <a:ext uri="{FF2B5EF4-FFF2-40B4-BE49-F238E27FC236}">
                <a16:creationId xmlns:a16="http://schemas.microsoft.com/office/drawing/2014/main" id="{86B74D84-F0E8-3FFB-8B29-A9812C2B7427}"/>
              </a:ext>
            </a:extLst>
          </p:cNvPr>
          <p:cNvSpPr txBox="1"/>
          <p:nvPr/>
        </p:nvSpPr>
        <p:spPr>
          <a:xfrm>
            <a:off x="6558455" y="6371602"/>
            <a:ext cx="6611008" cy="369332"/>
          </a:xfrm>
          <a:prstGeom prst="rect">
            <a:avLst/>
          </a:prstGeom>
          <a:noFill/>
        </p:spPr>
        <p:txBody>
          <a:bodyPr wrap="square" rtlCol="0">
            <a:spAutoFit/>
          </a:bodyPr>
          <a:lstStyle/>
          <a:p>
            <a:r>
              <a:rPr lang="nb-NO" dirty="0"/>
              <a:t>Kilde: Direktoratet for forvaltning og økonomistyring</a:t>
            </a:r>
          </a:p>
        </p:txBody>
      </p:sp>
    </p:spTree>
    <p:extLst>
      <p:ext uri="{BB962C8B-B14F-4D97-AF65-F5344CB8AC3E}">
        <p14:creationId xmlns:p14="http://schemas.microsoft.com/office/powerpoint/2010/main" val="20661101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82ED22D4-F9B2-1D45-B68E-BA29A7E0FFD1}"/>
              </a:ext>
            </a:extLst>
          </p:cNvPr>
          <p:cNvSpPr>
            <a:spLocks noGrp="1"/>
          </p:cNvSpPr>
          <p:nvPr>
            <p:ph type="ctrTitle"/>
          </p:nvPr>
        </p:nvSpPr>
        <p:spPr/>
        <p:txBody>
          <a:bodyPr/>
          <a:lstStyle/>
          <a:p>
            <a:r>
              <a:rPr lang="nb-NO" dirty="0"/>
              <a:t>Oppsummert</a:t>
            </a:r>
          </a:p>
        </p:txBody>
      </p:sp>
      <p:sp>
        <p:nvSpPr>
          <p:cNvPr id="4" name="Undertittel 3">
            <a:extLst>
              <a:ext uri="{FF2B5EF4-FFF2-40B4-BE49-F238E27FC236}">
                <a16:creationId xmlns:a16="http://schemas.microsoft.com/office/drawing/2014/main" id="{E67C4AA7-DF18-67D1-2FA5-365A905F02E6}"/>
              </a:ext>
            </a:extLst>
          </p:cNvPr>
          <p:cNvSpPr>
            <a:spLocks noGrp="1"/>
          </p:cNvSpPr>
          <p:nvPr>
            <p:ph type="subTitle" idx="1"/>
          </p:nvPr>
        </p:nvSpPr>
        <p:spPr/>
        <p:txBody>
          <a:bodyPr/>
          <a:lstStyle/>
          <a:p>
            <a:pPr marL="342900" indent="-342900">
              <a:buFont typeface="Arial" panose="020B0604020202020204" pitchFamily="34" charset="0"/>
              <a:buChar char="•"/>
            </a:pPr>
            <a:r>
              <a:rPr lang="nb-NO" dirty="0"/>
              <a:t>Langsiktig strategisk arbeid som må starte opp tidlig. </a:t>
            </a:r>
          </a:p>
          <a:p>
            <a:pPr marL="342900" indent="-342900">
              <a:buFont typeface="Arial" panose="020B0604020202020204" pitchFamily="34" charset="0"/>
              <a:buChar char="•"/>
            </a:pPr>
            <a:r>
              <a:rPr lang="nb-NO" dirty="0"/>
              <a:t>Snakke med alle allierte og ha et gjentagende budskap.</a:t>
            </a:r>
          </a:p>
        </p:txBody>
      </p:sp>
    </p:spTree>
    <p:extLst>
      <p:ext uri="{BB962C8B-B14F-4D97-AF65-F5344CB8AC3E}">
        <p14:creationId xmlns:p14="http://schemas.microsoft.com/office/powerpoint/2010/main" val="15317704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7">
            <a:extLst>
              <a:ext uri="{FF2B5EF4-FFF2-40B4-BE49-F238E27FC236}">
                <a16:creationId xmlns:a16="http://schemas.microsoft.com/office/drawing/2014/main" id="{239CBB54-928E-0349-0654-17D3A2A662C1}"/>
              </a:ext>
            </a:extLst>
          </p:cNvPr>
          <p:cNvSpPr>
            <a:spLocks noGrp="1"/>
          </p:cNvSpPr>
          <p:nvPr>
            <p:ph type="ctrTitle"/>
          </p:nvPr>
        </p:nvSpPr>
        <p:spPr/>
        <p:txBody>
          <a:bodyPr/>
          <a:lstStyle/>
          <a:p>
            <a:r>
              <a:rPr lang="nb-NO" dirty="0"/>
              <a:t>Revidert nasjonalbudsjett (midt i budsjettåret)</a:t>
            </a:r>
          </a:p>
        </p:txBody>
      </p:sp>
      <p:sp>
        <p:nvSpPr>
          <p:cNvPr id="9" name="Undertittel 8">
            <a:extLst>
              <a:ext uri="{FF2B5EF4-FFF2-40B4-BE49-F238E27FC236}">
                <a16:creationId xmlns:a16="http://schemas.microsoft.com/office/drawing/2014/main" id="{F40CD2CA-F31C-F420-014A-A62463AF4F44}"/>
              </a:ext>
            </a:extLst>
          </p:cNvPr>
          <p:cNvSpPr>
            <a:spLocks noGrp="1"/>
          </p:cNvSpPr>
          <p:nvPr>
            <p:ph type="subTitle" idx="1"/>
          </p:nvPr>
        </p:nvSpPr>
        <p:spPr/>
        <p:txBody>
          <a:bodyPr/>
          <a:lstStyle/>
          <a:p>
            <a:pPr marL="342900" indent="-342900">
              <a:buFont typeface="Arial" panose="020B0604020202020204" pitchFamily="34" charset="0"/>
              <a:buChar char="•"/>
            </a:pPr>
            <a:r>
              <a:rPr lang="nb-NO" dirty="0"/>
              <a:t>Ca. 20. februar: rundskriv til </a:t>
            </a:r>
            <a:r>
              <a:rPr lang="nb-NO" dirty="0" err="1"/>
              <a:t>dep.</a:t>
            </a:r>
            <a:r>
              <a:rPr lang="nb-NO" dirty="0"/>
              <a:t> Om nødvendige tilleggsbevilgninger i vårsesjonen.</a:t>
            </a:r>
          </a:p>
          <a:p>
            <a:pPr marL="342900" indent="-342900">
              <a:buFont typeface="Arial" panose="020B0604020202020204" pitchFamily="34" charset="0"/>
              <a:buChar char="•"/>
            </a:pPr>
            <a:r>
              <a:rPr lang="nb-NO" dirty="0"/>
              <a:t>Starten av april: frist for saker som skal fremmes i vårsesjonen. </a:t>
            </a:r>
          </a:p>
          <a:p>
            <a:pPr marL="342900" indent="-342900">
              <a:buFont typeface="Arial" panose="020B0604020202020204" pitchFamily="34" charset="0"/>
              <a:buChar char="•"/>
            </a:pPr>
            <a:r>
              <a:rPr lang="nb-NO" dirty="0"/>
              <a:t>Innen 15. mai: RNB og eventuelle andre proposisjoner må fremmes. </a:t>
            </a:r>
          </a:p>
          <a:p>
            <a:pPr marL="342900" indent="-342900">
              <a:buFont typeface="Arial" panose="020B0604020202020204" pitchFamily="34" charset="0"/>
              <a:buChar char="•"/>
            </a:pPr>
            <a:r>
              <a:rPr lang="nb-NO" dirty="0"/>
              <a:t>Senest 2. fredag i juni: Finanskomiteens innstilling til RNB.</a:t>
            </a:r>
          </a:p>
        </p:txBody>
      </p:sp>
    </p:spTree>
    <p:extLst>
      <p:ext uri="{BB962C8B-B14F-4D97-AF65-F5344CB8AC3E}">
        <p14:creationId xmlns:p14="http://schemas.microsoft.com/office/powerpoint/2010/main" val="23644415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190553F-E47D-D3F2-F8F8-B3E3C7AF7E93}"/>
              </a:ext>
            </a:extLst>
          </p:cNvPr>
          <p:cNvSpPr>
            <a:spLocks noGrp="1"/>
          </p:cNvSpPr>
          <p:nvPr>
            <p:ph type="ctrTitle"/>
          </p:nvPr>
        </p:nvSpPr>
        <p:spPr/>
        <p:txBody>
          <a:bodyPr/>
          <a:lstStyle/>
          <a:p>
            <a:r>
              <a:rPr lang="nb-NO" dirty="0"/>
              <a:t>Nysaldering (slutten av budsjettåret)</a:t>
            </a:r>
          </a:p>
        </p:txBody>
      </p:sp>
      <p:sp>
        <p:nvSpPr>
          <p:cNvPr id="3" name="Undertittel 2">
            <a:extLst>
              <a:ext uri="{FF2B5EF4-FFF2-40B4-BE49-F238E27FC236}">
                <a16:creationId xmlns:a16="http://schemas.microsoft.com/office/drawing/2014/main" id="{3689C30A-1869-34EC-8D99-6968FF3E6574}"/>
              </a:ext>
            </a:extLst>
          </p:cNvPr>
          <p:cNvSpPr>
            <a:spLocks noGrp="1"/>
          </p:cNvSpPr>
          <p:nvPr>
            <p:ph type="subTitle" idx="1"/>
          </p:nvPr>
        </p:nvSpPr>
        <p:spPr/>
        <p:txBody>
          <a:bodyPr>
            <a:normAutofit fontScale="92500"/>
          </a:bodyPr>
          <a:lstStyle/>
          <a:p>
            <a:pPr marL="342900" indent="-342900">
              <a:buFont typeface="Arial" panose="020B0604020202020204" pitchFamily="34" charset="0"/>
              <a:buChar char="•"/>
            </a:pPr>
            <a:r>
              <a:rPr lang="nb-NO" dirty="0"/>
              <a:t>Midten av oktober: </a:t>
            </a:r>
            <a:r>
              <a:rPr lang="nb-NO" dirty="0" err="1"/>
              <a:t>departementens</a:t>
            </a:r>
            <a:r>
              <a:rPr lang="nb-NO" dirty="0"/>
              <a:t> frist for å melde inn saker til nysaldering. </a:t>
            </a:r>
          </a:p>
          <a:p>
            <a:pPr marL="342900" indent="-342900">
              <a:buFont typeface="Arial" panose="020B0604020202020204" pitchFamily="34" charset="0"/>
              <a:buChar char="•"/>
            </a:pPr>
            <a:r>
              <a:rPr lang="nb-NO" dirty="0"/>
              <a:t>1. halvdel av november: Fagproposisjoner fra </a:t>
            </a:r>
            <a:r>
              <a:rPr lang="nb-NO" dirty="0" err="1"/>
              <a:t>dep.</a:t>
            </a:r>
            <a:r>
              <a:rPr lang="nb-NO" dirty="0"/>
              <a:t> Legges frem.</a:t>
            </a:r>
          </a:p>
          <a:p>
            <a:pPr marL="342900" indent="-342900">
              <a:buFont typeface="Arial" panose="020B0604020202020204" pitchFamily="34" charset="0"/>
              <a:buChar char="•"/>
            </a:pPr>
            <a:r>
              <a:rPr lang="nb-NO" dirty="0"/>
              <a:t>Slutten av november: Nysalderingsproposisjonen oversendes Stortinget.</a:t>
            </a:r>
          </a:p>
          <a:p>
            <a:pPr marL="342900" indent="-342900">
              <a:buFont typeface="Arial" panose="020B0604020202020204" pitchFamily="34" charset="0"/>
              <a:buChar char="•"/>
            </a:pPr>
            <a:r>
              <a:rPr lang="nb-NO" dirty="0"/>
              <a:t>Ca. 20. desember: </a:t>
            </a:r>
            <a:r>
              <a:rPr lang="nb-NO" dirty="0" err="1"/>
              <a:t>Nysaldert</a:t>
            </a:r>
            <a:r>
              <a:rPr lang="nb-NO" dirty="0"/>
              <a:t> budsjett vedtas i Stortinget.</a:t>
            </a:r>
          </a:p>
        </p:txBody>
      </p:sp>
    </p:spTree>
    <p:extLst>
      <p:ext uri="{BB962C8B-B14F-4D97-AF65-F5344CB8AC3E}">
        <p14:creationId xmlns:p14="http://schemas.microsoft.com/office/powerpoint/2010/main" val="1650908694"/>
      </p:ext>
    </p:extLst>
  </p:cSld>
  <p:clrMapOvr>
    <a:masterClrMapping/>
  </p:clrMapOvr>
</p:sld>
</file>

<file path=ppt/theme/theme1.xml><?xml version="1.0" encoding="utf-8"?>
<a:theme xmlns:a="http://schemas.openxmlformats.org/drawingml/2006/main" name="Office-tema">
  <a:themeElements>
    <a:clrScheme name="Troms fylkeskommune">
      <a:dk1>
        <a:srgbClr val="000000"/>
      </a:dk1>
      <a:lt1>
        <a:srgbClr val="FFFFFF"/>
      </a:lt1>
      <a:dk2>
        <a:srgbClr val="557D96"/>
      </a:dk2>
      <a:lt2>
        <a:srgbClr val="E1EBEB"/>
      </a:lt2>
      <a:accent1>
        <a:srgbClr val="144BE6"/>
      </a:accent1>
      <a:accent2>
        <a:srgbClr val="00A064"/>
      </a:accent2>
      <a:accent3>
        <a:srgbClr val="FF4B37"/>
      </a:accent3>
      <a:accent4>
        <a:srgbClr val="FFBE32"/>
      </a:accent4>
      <a:accent5>
        <a:srgbClr val="7D4664"/>
      </a:accent5>
      <a:accent6>
        <a:srgbClr val="FF8C41"/>
      </a:accent6>
      <a:hlink>
        <a:srgbClr val="144BE6"/>
      </a:hlink>
      <a:folHlink>
        <a:srgbClr val="7DE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4" id="{D46A3EFD-A52A-AC46-97EF-C69C8C14B16F}" vid="{67D5F6C5-6936-F14C-9044-3274A03956B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Office-tema</Template>
  <TotalTime>411</TotalTime>
  <Words>1252</Words>
  <Application>Microsoft Office PowerPoint</Application>
  <PresentationFormat>Widescreen</PresentationFormat>
  <Paragraphs>145</Paragraphs>
  <Slides>16</Slides>
  <Notes>9</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16</vt:i4>
      </vt:variant>
    </vt:vector>
  </HeadingPairs>
  <TitlesOfParts>
    <vt:vector size="23" baseType="lpstr">
      <vt:lpstr>Work Sans SemiBold</vt:lpstr>
      <vt:lpstr>Calibri</vt:lpstr>
      <vt:lpstr>Arial</vt:lpstr>
      <vt:lpstr>Work Sans Black</vt:lpstr>
      <vt:lpstr>Work Sans Medium</vt:lpstr>
      <vt:lpstr>Work Sans Light</vt:lpstr>
      <vt:lpstr>Office-tema</vt:lpstr>
      <vt:lpstr>Politisk påvirkningsarbeid mot Oslo</vt:lpstr>
      <vt:lpstr>Valg 8.september 2025 </vt:lpstr>
      <vt:lpstr>Regjeringa – tilknytning Troms</vt:lpstr>
      <vt:lpstr>Komitéledere i Stortinget 2025-2029</vt:lpstr>
      <vt:lpstr>Viktige sider å følge med på</vt:lpstr>
      <vt:lpstr>Bruke Tromsvekstmøter til å fange opp strategiske saker for IPRENE</vt:lpstr>
      <vt:lpstr>Hvem er våre allierte og hvordan få allierte?</vt:lpstr>
      <vt:lpstr>Statsbudsjettkalender 2027</vt:lpstr>
      <vt:lpstr>Departementene - 2025</vt:lpstr>
      <vt:lpstr>Departementene - 2026 januar-mars</vt:lpstr>
      <vt:lpstr>Departementene - 2026 juli-september</vt:lpstr>
      <vt:lpstr>Stortinget - 2026 oktober-desember</vt:lpstr>
      <vt:lpstr>PowerPoint-presentasjon</vt:lpstr>
      <vt:lpstr>Oppsummert</vt:lpstr>
      <vt:lpstr>Revidert nasjonalbudsjett (midt i budsjettåret)</vt:lpstr>
      <vt:lpstr>Nysaldering (slutten av budsjettåret)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Kristina Torbergsen</dc:creator>
  <cp:keywords/>
  <dc:description/>
  <cp:lastModifiedBy>Ingeborg Johnsen</cp:lastModifiedBy>
  <cp:revision>26</cp:revision>
  <dcterms:created xsi:type="dcterms:W3CDTF">2025-09-25T07:44:48Z</dcterms:created>
  <dcterms:modified xsi:type="dcterms:W3CDTF">2026-04-27T10:48:25Z</dcterms:modified>
  <cp:category/>
</cp:coreProperties>
</file>