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13"/>
  </p:notesMasterIdLst>
  <p:handoutMasterIdLst>
    <p:handoutMasterId r:id="rId14"/>
  </p:handoutMasterIdLst>
  <p:sldIdLst>
    <p:sldId id="350" r:id="rId3"/>
    <p:sldId id="369" r:id="rId4"/>
    <p:sldId id="370" r:id="rId5"/>
    <p:sldId id="371" r:id="rId6"/>
    <p:sldId id="368" r:id="rId7"/>
    <p:sldId id="361" r:id="rId8"/>
    <p:sldId id="359" r:id="rId9"/>
    <p:sldId id="357" r:id="rId10"/>
    <p:sldId id="358" r:id="rId11"/>
    <p:sldId id="360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6421" autoAdjust="0"/>
  </p:normalViewPr>
  <p:slideViewPr>
    <p:cSldViewPr snapToGrid="0">
      <p:cViewPr varScale="1">
        <p:scale>
          <a:sx n="79" d="100"/>
          <a:sy n="79" d="100"/>
        </p:scale>
        <p:origin x="792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975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0689170A-A6A3-4743-9832-E53C2146E3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"På vegne av 60.000 mennesker"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B44E669-A396-4444-8EA5-D1F8861243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E636C-AD93-4D99-93DE-FFBCDFB24FF2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3C17E3D-82A7-4B8C-BA79-784A5CB635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1806740-E13D-459C-AE2D-EBFCA3A1F3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B1296-993E-4F24-9C9C-3B3344C5ED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62253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"På vegne av 60.000 mennesker"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51DB4-29BD-43CC-A05F-580FE3F03061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F768C-C507-40B5-88FE-31C2F70046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589830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CFAC96-C7B0-4CD2-A1C4-387C1ABEA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CA2609D-DF2D-493E-96E7-C7BAE6B37A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28C745-3163-481F-A8A6-1E93A3F75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EF5CB-E938-4AD5-932A-42848D76CBAA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C18CC6-0479-4DF6-B5FD-38794AA22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BD9275-D503-400E-B267-89995140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9957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9994D-84CA-4705-B869-0B3763580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8273-6988-45C1-BF5A-F754184C4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D4CB22-2D31-49F3-82A8-65729A617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8276F-B3EC-4851-B08C-7A44FD5847DC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BBFD5D-032C-4EC9-8383-AAACD60D6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DB5A74-3A6F-49A4-852C-556A3340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1278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BF596-A042-4D31-8998-FEBEBEEA1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2F6DD08-876E-4CFC-82CB-B669CCF28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1FE8DB-C97C-4217-B881-AEB2D3DBF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99D0-F06B-486B-B69F-7C042BCAAA2E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EAAF75-0587-405B-BBA8-D04591560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2A3F6A2-00C0-466D-9584-F749A9D1E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4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D74F0C-60AD-4BC8-8FBB-54C576C7E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67128C-E9CE-4029-A92B-2719C951F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14E06A7-1CB6-4BA8-89D9-739C7B162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419A289-D3B7-4292-9AE4-EFC604106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8668-6C58-45BB-9EB4-7145127329B3}" type="datetime1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0578DA5-9B61-4BDE-9BC2-13EDC212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28AD276-CBF0-4E17-9A65-F0CCC69BF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508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376649-E349-4CFE-9786-2C0B54A31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1FF6A9-40E2-4C6D-81F9-2DC0294FE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3BD5AFE-E822-4B9E-AB97-CE11C8B6A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697F20-DD1C-4B05-9247-C54BEF2855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C53DE7F-EC9D-44BA-B6E2-3738827B53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4464B40-D41A-47B5-8263-66575953E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8C2F4-5486-403A-B43D-3E4FD4B89ADB}" type="datetime1">
              <a:rPr lang="nb-NO" smtClean="0"/>
              <a:t>29.03.2022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0CE03A4-B469-4072-8321-6644FECC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4CE6D3C-5A48-4BAB-86DD-1FD8A628A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214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055CBF-CF77-4615-9352-C4FAB789D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AA0B9F1-634D-4382-BB67-0322D298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1953-039F-46D3-B845-EAD172CFC760}" type="datetime1">
              <a:rPr lang="nb-NO" smtClean="0"/>
              <a:t>29.03.2022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51E4CFD-F537-423C-B002-974CF36C8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72592A9-152C-4E73-9D18-3EDF1A8B9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13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FC4CBC0-E19A-4D18-8E33-0206180A9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9EFC1-7D3A-42AC-A30E-133AED8DA69D}" type="datetime1">
              <a:rPr lang="nb-NO" smtClean="0"/>
              <a:t>29.03.2022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5197F51-4677-405F-A7F8-9919D0F5C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605D519-6E22-4BAC-A88E-426FDFC8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24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628253-727A-484E-AF0D-6710BC234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1DCC00-F300-473B-A3F0-020F4EA60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5984C3C-3068-4A3B-86D1-D1313D7B5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0203A91-B70C-4B96-B238-4E3B2E7FA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721-28D6-4331-8758-A18E09C32D07}" type="datetime1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0598529-E069-466D-8216-433B969B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9CF2585-E2BE-4304-A7CC-C88269FE6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0975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D17247-7F30-432F-91B4-CE95B7DCA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D5C76F9-45CD-4A4D-9004-FE87E119FB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E295958-AA2A-4422-9368-BD6C99F2D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44EF54A-374D-4018-920E-98F385DE2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F05D8-C8B2-46D8-B23A-BBE9A628D240}" type="datetime1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DE54CC-4C12-4BDD-A29C-5989ACEFB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1FECBE-66F5-445E-BF40-01A595DC6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906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A45958-41E1-4E31-8B34-CD550262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E0335C2-1D78-4F69-899C-763EEC7460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F7D20D-3597-46F7-8C7B-811ADDA1F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BD42-D3E5-44F5-A223-C2015A2E757C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71AA07-2D4D-49F9-B2C7-93378C97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110920-E293-4CDC-BD69-271B3B69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4A02854-E352-43C9-9492-82A70217E253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385" y="23813"/>
            <a:ext cx="5705108" cy="77628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8DF8B8C-A420-4247-A70B-68BC2797A944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73" y="5612056"/>
            <a:ext cx="6796454" cy="122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31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B360242-C48C-4A6C-87AE-34FA4E9D9C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CF605E1-D1AA-432D-B4E2-D1DBE51E5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569683-64D1-4C54-B427-12767FCE9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AD9E-696B-437B-B46B-EF7CBCEC37ED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65A5BD-C7D7-41BB-B0C0-CF1F55F93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D9F913-A6BA-465F-8A6D-340BFA6B4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658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F09BA-8A6B-4DAE-A893-D6F85A58C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D46C288-537D-4D8A-B2CA-1E2CE8142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0576C0-1932-4A73-B0AC-C1305DC0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5D7F-CF9F-4D9C-9043-EFE54AE8833F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87F737-408C-4EBB-B2A3-899716225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D1DFAC-F936-40D3-9DE4-B804F32BB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324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EDCC45-9EB8-4C29-8D00-15C486B9D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015B52-A271-428D-8292-CA9B25C81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9CDAA7-DD38-47BE-AD56-4EC2825A9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1620B-6CFA-4F3D-8DDF-A84DE60A80FB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F137CA-4143-4D3F-984C-74267F466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4189F5-A142-496C-804B-E4D29B10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028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2AF148-222E-467D-BD77-B93B6A6FC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01DD83-3BD1-4D7E-8592-AF8B007A0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27C3A34-7D86-4366-9BB1-08EF2DAA0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1A6B3-3ABF-4F1D-B77A-CCBE15240167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1DA8AD-075F-47E9-9A42-5A4A2C1B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F9BFA8-3516-4E17-BC36-740B5F94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750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8C691D-12C7-4E17-B24D-055629014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B69766-B5C1-4F73-831C-D78778638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AB00DF2-9ACA-49FE-BEF4-6C2DC77FA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3B7D4F-00E9-492E-BB21-BC01EAE01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B100-CE0D-442F-AB64-50505279F56B}" type="datetime1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3B23075-63D6-4CA1-9BF5-F10A971C1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4C1B12-67A1-4935-AF6E-C5022399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2258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CDAD1C-6625-4CF8-A089-69804CBE8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ED19F6-77F2-4767-995A-062AEAC09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E2136C6-FA4C-4DFF-B7F0-95334A0E0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5FF5958-2778-483B-B992-AC324D04F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C0EB0B3-5097-4EB1-B642-B7AF0DF82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4158C60-8A2D-4E44-8F6D-DF67443A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83240-B24B-46DB-A7CE-38E8F91E78A2}" type="datetime1">
              <a:rPr lang="nb-NO" smtClean="0"/>
              <a:t>29.03.2022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43A76BD-6658-460E-8C9D-CC951AE56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D85F645-0C1F-4D92-AC06-4B994666E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6737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C41DE4-525E-4776-A278-CEBBAA21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025387E-F903-4188-808E-215FB62DF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F1A6-1596-4AE3-895B-99450BDA60DA}" type="datetime1">
              <a:rPr lang="nb-NO" smtClean="0"/>
              <a:t>29.03.2022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BDE0DEE-4E70-4981-8132-03D5E17B3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988643-7F4D-4C2A-A0E9-BE7A81049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3889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8EC9D81-9A05-427C-9B4F-21904D9E0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BAFF1-7CD4-46C3-8A36-EB0F53CF649C}" type="datetime1">
              <a:rPr lang="nb-NO" smtClean="0"/>
              <a:t>29.03.2022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50544D5-68F0-4D70-83DB-553E19E53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E1FFB5B-EA47-43BB-9137-34A0DED22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014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CEB106-C17D-4A3B-ABD7-5CAE1870D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90D6C7-826C-492F-B987-8F1D7B968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456B4CF-365F-4579-A1B6-A2097E327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5CADAB0-AAE4-4202-93B4-479A2610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4C51-9388-464A-95EE-389C7AF26297}" type="datetime1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308E409-9124-409F-9695-D4BAD24D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E01C0A7-BA42-4EC4-9A16-F15B8F901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671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4F3883-1B6A-469D-8435-796744860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F88451E-B933-4E67-AD98-D64C79B626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E1C25F4-E325-49E7-83BE-97993BDE1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528460C-87D3-4EA4-AE02-2BB40801D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0678-1935-49B5-BB2D-E9B6533B8B78}" type="datetime1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CBB8BED-DBAE-4A98-A8C7-85EEA7C26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CB46FFD-6596-4AF4-9EEE-6D429429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6205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71436F-1B81-42BF-AE0B-0D4047EFA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869AD74-882E-4761-B881-23AC046AC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F5171D-0AA8-4137-B8A6-1507E6DD1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D1D6-981F-403F-9F7C-CC135344BC4E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3C414-B75B-48DC-A730-FA9EABADA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5146EB-6597-4175-85FF-2D15E3E1F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2820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5AEB8C8-6F07-4FB5-B6E2-F61AC0085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E361FC8-B30E-4FDB-9F40-9077B1F59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F357E6-8C6F-4D1A-AFBF-DA347BB6D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872D0-0667-44E6-B315-415BD8223978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291DC0-FE49-4055-A0CA-31A283D4C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5ED9A9-05B4-4E91-A85A-B8D72A57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178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AB7564B-2C11-40D3-A619-5D4F2AAE0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25EF3B-61E5-4A1B-B8A8-0EE40C3A0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C1FB76-E670-4386-A8EF-A494BBB47E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51567-85F6-4821-98A0-6140D62D3D69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901FD7-4A22-456D-974F-7D7BB3F69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0B8DEC-B625-45A2-A445-C413311B3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622CC-9DF2-4A22-8E11-4882ACFE147F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0009F6C-F4F8-492A-9369-1AAD2755F08A}"/>
              </a:ext>
            </a:extLst>
          </p:cNvPr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385" y="23813"/>
            <a:ext cx="570510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18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4E013DC-5DF8-405D-86D9-54C85588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C6DC0F-C6DD-45EC-AC08-AF4AEE9CE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F49E11-EEB4-443D-AED0-CCE45069D1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5EF80-0105-4245-A326-7C754D0FCA25}" type="datetime1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C3624A-457B-4603-965A-1EAC9BFF7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«På vegne av 60.000 mennesker»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AC5E68-3DF6-45F0-91C5-71E7A3D51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2BBC0-35C9-4EA2-96E4-207ED7DCE9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9191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749472-9AFD-4ECE-9885-C1EBF02A32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Regionale transportplaner</a:t>
            </a:r>
            <a:br>
              <a:rPr lang="nb-NO" dirty="0"/>
            </a:br>
            <a:r>
              <a:rPr lang="nb-NO" dirty="0"/>
              <a:t>Troms FK- Nordland FK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D85BF2B-1BD8-4618-BC79-9761828393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1DE2B69-2DD0-462F-9027-59F21C03C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737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48BE96-F346-4CE0-9FCA-2E5B681DC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Nordland FK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CA6170-4E18-4BE5-B316-2B0CB7081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Sendt invitasjon til høring på en rullert utgave av RTP</a:t>
            </a:r>
          </a:p>
          <a:p>
            <a:pPr marL="0" indent="0">
              <a:buNone/>
            </a:pPr>
            <a:r>
              <a:rPr lang="nb-NO" dirty="0"/>
              <a:t>1) RTP 2022-2033 «Fra kyst til marked» (strategisk del)</a:t>
            </a:r>
          </a:p>
          <a:p>
            <a:pPr marL="0" indent="0">
              <a:buNone/>
            </a:pPr>
            <a:r>
              <a:rPr lang="nb-NO" dirty="0"/>
              <a:t>2) Handlingsprogram 2022-33   (tiltaksdel)</a:t>
            </a:r>
          </a:p>
          <a:p>
            <a:pPr marL="0" indent="0">
              <a:buNone/>
            </a:pPr>
            <a:r>
              <a:rPr lang="nb-NO" dirty="0"/>
              <a:t>Frist for høringsuttalelse 22. april </a:t>
            </a:r>
          </a:p>
          <a:p>
            <a:pPr marL="0" indent="0">
              <a:buNone/>
            </a:pPr>
            <a:r>
              <a:rPr lang="nb-NO" dirty="0"/>
              <a:t>6-årige handlingsprogram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C460982-7585-4627-BF5F-BBA3437A8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81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7AC53E-4C2D-4FD5-9412-FBB30812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Troms fylkeskommune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F3F4A1-9C96-4C30-B51B-B0C513931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Dialogmøte 8. april  Tjeldsundbrua.</a:t>
            </a:r>
          </a:p>
          <a:p>
            <a:r>
              <a:rPr lang="nb-NO" dirty="0"/>
              <a:t>Fylkeskommunale utfordringer</a:t>
            </a:r>
          </a:p>
          <a:p>
            <a:r>
              <a:rPr lang="nb-NO" dirty="0"/>
              <a:t>Kommunenes forventninger, utfordringer behov og tiltak.</a:t>
            </a:r>
          </a:p>
          <a:p>
            <a:r>
              <a:rPr lang="nb-NO" dirty="0"/>
              <a:t>10 min pr kommune</a:t>
            </a:r>
          </a:p>
          <a:p>
            <a:r>
              <a:rPr lang="nb-NO" dirty="0"/>
              <a:t>Avklaringer av felles utfordringer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A958943-AA89-45E3-9C0D-04E5E9D6F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8658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227DD5-BCD6-4BFD-8AEB-859BBB1C8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Troms ønsker på </a:t>
            </a:r>
            <a:r>
              <a:rPr lang="nb-NO" dirty="0" err="1"/>
              <a:t>innspillsmøte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75DF01-4C2D-4206-92B5-A37F20CA7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Strukturelle eller konkrete problemstillinger i deres region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Satsinger/endringer i næringsliv eller samfunn som kan påvirke utviklingstrekk eller prognoser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Innspill på konkrete prosjekter, tiltak og/eller løsninger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Prioriteringskriterier for bruken av de ressursene vi rår over: Hva mener dere er viktigst her? Er det;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Tilrettelegging for næringsutvikling og næringstransport?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Utvikling og sammenkobling av bo- og arbeidsmarkedsregioner?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Samfunnssikkerhet og trygge lokalsamfunn?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Bærekraft, det grønne skiftet og omstilling til lavutslippssamfunnet?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Pris eller frekvens på transporttilbud?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Eller er det (ÅDT) </a:t>
            </a:r>
            <a:r>
              <a:rPr lang="nb-NO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årsdøgntrafikk</a:t>
            </a: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som alene bør være definerende?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D5C6366-9C66-45EF-AA9A-A329E35A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079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AFA61DE3-3C5D-4EF9-BB2B-A33FCEF3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5</a:t>
            </a:fld>
            <a:endParaRPr lang="nb-NO"/>
          </a:p>
        </p:txBody>
      </p:sp>
      <p:grpSp>
        <p:nvGrpSpPr>
          <p:cNvPr id="3" name="object 2">
            <a:extLst>
              <a:ext uri="{FF2B5EF4-FFF2-40B4-BE49-F238E27FC236}">
                <a16:creationId xmlns:a16="http://schemas.microsoft.com/office/drawing/2014/main" id="{80026750-0B45-4563-BAF2-F0F6DD8E6F92}"/>
              </a:ext>
            </a:extLst>
          </p:cNvPr>
          <p:cNvGrpSpPr/>
          <p:nvPr/>
        </p:nvGrpSpPr>
        <p:grpSpPr>
          <a:xfrm>
            <a:off x="2263649" y="715639"/>
            <a:ext cx="3922014" cy="389394"/>
            <a:chOff x="2456688" y="909815"/>
            <a:chExt cx="3922014" cy="389394"/>
          </a:xfrm>
        </p:grpSpPr>
        <p:pic>
          <p:nvPicPr>
            <p:cNvPr id="17" name="object 3">
              <a:extLst>
                <a:ext uri="{FF2B5EF4-FFF2-40B4-BE49-F238E27FC236}">
                  <a16:creationId xmlns:a16="http://schemas.microsoft.com/office/drawing/2014/main" id="{AB792335-C5EE-4040-AB03-ACB63800F06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4689" y="917447"/>
              <a:ext cx="3908933" cy="376809"/>
            </a:xfrm>
            <a:prstGeom prst="rect">
              <a:avLst/>
            </a:prstGeom>
          </p:spPr>
        </p:pic>
        <p:sp>
          <p:nvSpPr>
            <p:cNvPr id="18" name="object 4">
              <a:extLst>
                <a:ext uri="{FF2B5EF4-FFF2-40B4-BE49-F238E27FC236}">
                  <a16:creationId xmlns:a16="http://schemas.microsoft.com/office/drawing/2014/main" id="{D32AD9B9-9785-4828-ABD7-6A8EB4AFB63B}"/>
                </a:ext>
              </a:extLst>
            </p:cNvPr>
            <p:cNvSpPr/>
            <p:nvPr/>
          </p:nvSpPr>
          <p:spPr>
            <a:xfrm>
              <a:off x="3642360" y="1035557"/>
              <a:ext cx="1368425" cy="139065"/>
            </a:xfrm>
            <a:custGeom>
              <a:avLst/>
              <a:gdLst/>
              <a:ahLst/>
              <a:cxnLst/>
              <a:rect l="l" t="t" r="r" b="b"/>
              <a:pathLst>
                <a:path w="1368425" h="139065">
                  <a:moveTo>
                    <a:pt x="1133728" y="71754"/>
                  </a:moveTo>
                  <a:lnTo>
                    <a:pt x="1127609" y="73640"/>
                  </a:lnTo>
                  <a:lnTo>
                    <a:pt x="1119917" y="75691"/>
                  </a:lnTo>
                  <a:lnTo>
                    <a:pt x="1110654" y="77934"/>
                  </a:lnTo>
                  <a:lnTo>
                    <a:pt x="1099819" y="80390"/>
                  </a:lnTo>
                  <a:lnTo>
                    <a:pt x="1089199" y="82845"/>
                  </a:lnTo>
                  <a:lnTo>
                    <a:pt x="1058417" y="101726"/>
                  </a:lnTo>
                  <a:lnTo>
                    <a:pt x="1058417" y="109727"/>
                  </a:lnTo>
                  <a:lnTo>
                    <a:pt x="1058417" y="117601"/>
                  </a:lnTo>
                  <a:lnTo>
                    <a:pt x="1061339" y="124332"/>
                  </a:lnTo>
                  <a:lnTo>
                    <a:pt x="1067180" y="130047"/>
                  </a:lnTo>
                  <a:lnTo>
                    <a:pt x="1073023" y="135636"/>
                  </a:lnTo>
                  <a:lnTo>
                    <a:pt x="1080389" y="138556"/>
                  </a:lnTo>
                  <a:lnTo>
                    <a:pt x="1089405" y="138556"/>
                  </a:lnTo>
                  <a:lnTo>
                    <a:pt x="1124965" y="123570"/>
                  </a:lnTo>
                  <a:lnTo>
                    <a:pt x="1133728" y="82930"/>
                  </a:lnTo>
                  <a:lnTo>
                    <a:pt x="1133728" y="71754"/>
                  </a:lnTo>
                  <a:close/>
                </a:path>
                <a:path w="1368425" h="139065">
                  <a:moveTo>
                    <a:pt x="1326768" y="0"/>
                  </a:moveTo>
                  <a:lnTo>
                    <a:pt x="1291304" y="20597"/>
                  </a:lnTo>
                  <a:lnTo>
                    <a:pt x="1284731" y="49529"/>
                  </a:lnTo>
                  <a:lnTo>
                    <a:pt x="1368298" y="49529"/>
                  </a:lnTo>
                  <a:lnTo>
                    <a:pt x="1355725" y="12700"/>
                  </a:lnTo>
                  <a:lnTo>
                    <a:pt x="1326768" y="0"/>
                  </a:lnTo>
                  <a:close/>
                </a:path>
                <a:path w="1368425" h="139065">
                  <a:moveTo>
                    <a:pt x="514476" y="0"/>
                  </a:moveTo>
                  <a:lnTo>
                    <a:pt x="479012" y="20597"/>
                  </a:lnTo>
                  <a:lnTo>
                    <a:pt x="472439" y="49529"/>
                  </a:lnTo>
                  <a:lnTo>
                    <a:pt x="556005" y="49529"/>
                  </a:lnTo>
                  <a:lnTo>
                    <a:pt x="543432" y="12700"/>
                  </a:lnTo>
                  <a:lnTo>
                    <a:pt x="514476" y="0"/>
                  </a:lnTo>
                  <a:close/>
                </a:path>
                <a:path w="1368425" h="139065">
                  <a:moveTo>
                    <a:pt x="42037" y="0"/>
                  </a:moveTo>
                  <a:lnTo>
                    <a:pt x="6572" y="20597"/>
                  </a:lnTo>
                  <a:lnTo>
                    <a:pt x="0" y="49529"/>
                  </a:lnTo>
                  <a:lnTo>
                    <a:pt x="83565" y="49529"/>
                  </a:lnTo>
                  <a:lnTo>
                    <a:pt x="70992" y="12700"/>
                  </a:lnTo>
                  <a:lnTo>
                    <a:pt x="42037" y="0"/>
                  </a:lnTo>
                  <a:close/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19" name="object 5">
              <a:extLst>
                <a:ext uri="{FF2B5EF4-FFF2-40B4-BE49-F238E27FC236}">
                  <a16:creationId xmlns:a16="http://schemas.microsoft.com/office/drawing/2014/main" id="{2B69C0DA-580C-4568-9D0E-0ED065457B0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0646" y="1029461"/>
              <a:ext cx="106045" cy="140208"/>
            </a:xfrm>
            <a:prstGeom prst="rect">
              <a:avLst/>
            </a:prstGeom>
          </p:spPr>
        </p:pic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389A8FB0-B29B-488D-A9C0-395DAC0CF93A}"/>
                </a:ext>
              </a:extLst>
            </p:cNvPr>
            <p:cNvSpPr/>
            <p:nvPr/>
          </p:nvSpPr>
          <p:spPr>
            <a:xfrm>
              <a:off x="2765298" y="997711"/>
              <a:ext cx="2672715" cy="211454"/>
            </a:xfrm>
            <a:custGeom>
              <a:avLst/>
              <a:gdLst/>
              <a:ahLst/>
              <a:cxnLst/>
              <a:rect l="l" t="t" r="r" b="b"/>
              <a:pathLst>
                <a:path w="2672715" h="211455">
                  <a:moveTo>
                    <a:pt x="2616707" y="0"/>
                  </a:moveTo>
                  <a:lnTo>
                    <a:pt x="2672588" y="0"/>
                  </a:lnTo>
                  <a:lnTo>
                    <a:pt x="2672588" y="210947"/>
                  </a:lnTo>
                  <a:lnTo>
                    <a:pt x="2616707" y="210947"/>
                  </a:lnTo>
                  <a:lnTo>
                    <a:pt x="2616707" y="0"/>
                  </a:lnTo>
                  <a:close/>
                </a:path>
                <a:path w="2672715" h="211455">
                  <a:moveTo>
                    <a:pt x="473963" y="0"/>
                  </a:moveTo>
                  <a:lnTo>
                    <a:pt x="529843" y="0"/>
                  </a:lnTo>
                  <a:lnTo>
                    <a:pt x="529843" y="210947"/>
                  </a:lnTo>
                  <a:lnTo>
                    <a:pt x="473963" y="210947"/>
                  </a:lnTo>
                  <a:lnTo>
                    <a:pt x="473963" y="0"/>
                  </a:lnTo>
                  <a:close/>
                </a:path>
                <a:path w="2672715" h="211455">
                  <a:moveTo>
                    <a:pt x="0" y="0"/>
                  </a:moveTo>
                  <a:lnTo>
                    <a:pt x="55879" y="0"/>
                  </a:lnTo>
                  <a:lnTo>
                    <a:pt x="55879" y="210947"/>
                  </a:lnTo>
                  <a:lnTo>
                    <a:pt x="0" y="210947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2A146BBA-3BB8-413A-A4B8-AFCE8822E2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02352" y="986789"/>
              <a:ext cx="148844" cy="227965"/>
            </a:xfrm>
            <a:prstGeom prst="rect">
              <a:avLst/>
            </a:prstGeom>
          </p:spPr>
        </p:pic>
        <p:sp>
          <p:nvSpPr>
            <p:cNvPr id="22" name="object 8">
              <a:extLst>
                <a:ext uri="{FF2B5EF4-FFF2-40B4-BE49-F238E27FC236}">
                  <a16:creationId xmlns:a16="http://schemas.microsoft.com/office/drawing/2014/main" id="{73251E6D-B432-4EED-9AF9-55AE0C2E5897}"/>
                </a:ext>
              </a:extLst>
            </p:cNvPr>
            <p:cNvSpPr/>
            <p:nvPr/>
          </p:nvSpPr>
          <p:spPr>
            <a:xfrm>
              <a:off x="4294377" y="992885"/>
              <a:ext cx="772160" cy="220979"/>
            </a:xfrm>
            <a:custGeom>
              <a:avLst/>
              <a:gdLst/>
              <a:ahLst/>
              <a:cxnLst/>
              <a:rect l="l" t="t" r="r" b="b"/>
              <a:pathLst>
                <a:path w="772160" h="220980">
                  <a:moveTo>
                    <a:pt x="671322" y="0"/>
                  </a:moveTo>
                  <a:lnTo>
                    <a:pt x="713422" y="7794"/>
                  </a:lnTo>
                  <a:lnTo>
                    <a:pt x="745617" y="31114"/>
                  </a:lnTo>
                  <a:lnTo>
                    <a:pt x="765730" y="70453"/>
                  </a:lnTo>
                  <a:lnTo>
                    <a:pt x="771651" y="126364"/>
                  </a:lnTo>
                  <a:lnTo>
                    <a:pt x="631825" y="126364"/>
                  </a:lnTo>
                  <a:lnTo>
                    <a:pt x="632874" y="138130"/>
                  </a:lnTo>
                  <a:lnTo>
                    <a:pt x="652146" y="171047"/>
                  </a:lnTo>
                  <a:lnTo>
                    <a:pt x="677418" y="178815"/>
                  </a:lnTo>
                  <a:lnTo>
                    <a:pt x="686181" y="178815"/>
                  </a:lnTo>
                  <a:lnTo>
                    <a:pt x="713105" y="148589"/>
                  </a:lnTo>
                  <a:lnTo>
                    <a:pt x="768731" y="157987"/>
                  </a:lnTo>
                  <a:lnTo>
                    <a:pt x="745585" y="195671"/>
                  </a:lnTo>
                  <a:lnTo>
                    <a:pt x="708723" y="216598"/>
                  </a:lnTo>
                  <a:lnTo>
                    <a:pt x="676910" y="220599"/>
                  </a:lnTo>
                  <a:lnTo>
                    <a:pt x="651168" y="218340"/>
                  </a:lnTo>
                  <a:lnTo>
                    <a:pt x="610401" y="200346"/>
                  </a:lnTo>
                  <a:lnTo>
                    <a:pt x="586281" y="169251"/>
                  </a:lnTo>
                  <a:lnTo>
                    <a:pt x="574548" y="111887"/>
                  </a:lnTo>
                  <a:lnTo>
                    <a:pt x="576262" y="87100"/>
                  </a:lnTo>
                  <a:lnTo>
                    <a:pt x="589978" y="46003"/>
                  </a:lnTo>
                  <a:lnTo>
                    <a:pt x="616600" y="16716"/>
                  </a:lnTo>
                  <a:lnTo>
                    <a:pt x="651271" y="1857"/>
                  </a:lnTo>
                  <a:lnTo>
                    <a:pt x="671322" y="0"/>
                  </a:lnTo>
                  <a:close/>
                </a:path>
                <a:path w="772160" h="220980">
                  <a:moveTo>
                    <a:pt x="447801" y="0"/>
                  </a:moveTo>
                  <a:lnTo>
                    <a:pt x="493093" y="4982"/>
                  </a:lnTo>
                  <a:lnTo>
                    <a:pt x="529082" y="31368"/>
                  </a:lnTo>
                  <a:lnTo>
                    <a:pt x="536575" y="81279"/>
                  </a:lnTo>
                  <a:lnTo>
                    <a:pt x="535939" y="146430"/>
                  </a:lnTo>
                  <a:lnTo>
                    <a:pt x="536106" y="159430"/>
                  </a:lnTo>
                  <a:lnTo>
                    <a:pt x="542480" y="201183"/>
                  </a:lnTo>
                  <a:lnTo>
                    <a:pt x="548639" y="215773"/>
                  </a:lnTo>
                  <a:lnTo>
                    <a:pt x="493395" y="215773"/>
                  </a:lnTo>
                  <a:lnTo>
                    <a:pt x="491998" y="212089"/>
                  </a:lnTo>
                  <a:lnTo>
                    <a:pt x="490220" y="206628"/>
                  </a:lnTo>
                  <a:lnTo>
                    <a:pt x="488061" y="199262"/>
                  </a:lnTo>
                  <a:lnTo>
                    <a:pt x="487172" y="195961"/>
                  </a:lnTo>
                  <a:lnTo>
                    <a:pt x="486537" y="193801"/>
                  </a:lnTo>
                  <a:lnTo>
                    <a:pt x="486156" y="192786"/>
                  </a:lnTo>
                  <a:lnTo>
                    <a:pt x="478819" y="199290"/>
                  </a:lnTo>
                  <a:lnTo>
                    <a:pt x="471281" y="204914"/>
                  </a:lnTo>
                  <a:lnTo>
                    <a:pt x="429849" y="220150"/>
                  </a:lnTo>
                  <a:lnTo>
                    <a:pt x="420750" y="220599"/>
                  </a:lnTo>
                  <a:lnTo>
                    <a:pt x="405320" y="219481"/>
                  </a:lnTo>
                  <a:lnTo>
                    <a:pt x="369316" y="202818"/>
                  </a:lnTo>
                  <a:lnTo>
                    <a:pt x="350647" y="158114"/>
                  </a:lnTo>
                  <a:lnTo>
                    <a:pt x="351172" y="149473"/>
                  </a:lnTo>
                  <a:lnTo>
                    <a:pt x="369427" y="113934"/>
                  </a:lnTo>
                  <a:lnTo>
                    <a:pt x="413839" y="94702"/>
                  </a:lnTo>
                  <a:lnTo>
                    <a:pt x="445581" y="88177"/>
                  </a:lnTo>
                  <a:lnTo>
                    <a:pt x="460644" y="84677"/>
                  </a:lnTo>
                  <a:lnTo>
                    <a:pt x="472684" y="81319"/>
                  </a:lnTo>
                  <a:lnTo>
                    <a:pt x="481711" y="78104"/>
                  </a:lnTo>
                  <a:lnTo>
                    <a:pt x="481711" y="72516"/>
                  </a:lnTo>
                  <a:lnTo>
                    <a:pt x="481711" y="61849"/>
                  </a:lnTo>
                  <a:lnTo>
                    <a:pt x="443738" y="42672"/>
                  </a:lnTo>
                  <a:lnTo>
                    <a:pt x="433832" y="42672"/>
                  </a:lnTo>
                  <a:lnTo>
                    <a:pt x="426085" y="44703"/>
                  </a:lnTo>
                  <a:lnTo>
                    <a:pt x="420497" y="48640"/>
                  </a:lnTo>
                  <a:lnTo>
                    <a:pt x="415036" y="52450"/>
                  </a:lnTo>
                  <a:lnTo>
                    <a:pt x="410463" y="59309"/>
                  </a:lnTo>
                  <a:lnTo>
                    <a:pt x="407035" y="69214"/>
                  </a:lnTo>
                  <a:lnTo>
                    <a:pt x="356362" y="60071"/>
                  </a:lnTo>
                  <a:lnTo>
                    <a:pt x="376132" y="23066"/>
                  </a:lnTo>
                  <a:lnTo>
                    <a:pt x="411718" y="3698"/>
                  </a:lnTo>
                  <a:lnTo>
                    <a:pt x="428492" y="926"/>
                  </a:lnTo>
                  <a:lnTo>
                    <a:pt x="447801" y="0"/>
                  </a:lnTo>
                  <a:close/>
                </a:path>
                <a:path w="772160" h="220980">
                  <a:moveTo>
                    <a:pt x="117221" y="0"/>
                  </a:moveTo>
                  <a:lnTo>
                    <a:pt x="159442" y="13098"/>
                  </a:lnTo>
                  <a:lnTo>
                    <a:pt x="176784" y="33654"/>
                  </a:lnTo>
                  <a:lnTo>
                    <a:pt x="183878" y="25723"/>
                  </a:lnTo>
                  <a:lnTo>
                    <a:pt x="223440" y="2095"/>
                  </a:lnTo>
                  <a:lnTo>
                    <a:pt x="241173" y="0"/>
                  </a:lnTo>
                  <a:lnTo>
                    <a:pt x="252343" y="593"/>
                  </a:lnTo>
                  <a:lnTo>
                    <a:pt x="288043" y="14708"/>
                  </a:lnTo>
                  <a:lnTo>
                    <a:pt x="308832" y="54863"/>
                  </a:lnTo>
                  <a:lnTo>
                    <a:pt x="310261" y="80899"/>
                  </a:lnTo>
                  <a:lnTo>
                    <a:pt x="310261" y="215773"/>
                  </a:lnTo>
                  <a:lnTo>
                    <a:pt x="254508" y="215773"/>
                  </a:lnTo>
                  <a:lnTo>
                    <a:pt x="254508" y="95250"/>
                  </a:lnTo>
                  <a:lnTo>
                    <a:pt x="254130" y="80916"/>
                  </a:lnTo>
                  <a:lnTo>
                    <a:pt x="238871" y="45688"/>
                  </a:lnTo>
                  <a:lnTo>
                    <a:pt x="224789" y="42672"/>
                  </a:lnTo>
                  <a:lnTo>
                    <a:pt x="217043" y="42672"/>
                  </a:lnTo>
                  <a:lnTo>
                    <a:pt x="187960" y="70865"/>
                  </a:lnTo>
                  <a:lnTo>
                    <a:pt x="183387" y="114426"/>
                  </a:lnTo>
                  <a:lnTo>
                    <a:pt x="183387" y="215773"/>
                  </a:lnTo>
                  <a:lnTo>
                    <a:pt x="127508" y="215773"/>
                  </a:lnTo>
                  <a:lnTo>
                    <a:pt x="127508" y="100202"/>
                  </a:lnTo>
                  <a:lnTo>
                    <a:pt x="127317" y="86151"/>
                  </a:lnTo>
                  <a:lnTo>
                    <a:pt x="115316" y="47116"/>
                  </a:lnTo>
                  <a:lnTo>
                    <a:pt x="105410" y="42672"/>
                  </a:lnTo>
                  <a:lnTo>
                    <a:pt x="98298" y="42672"/>
                  </a:lnTo>
                  <a:lnTo>
                    <a:pt x="89662" y="42672"/>
                  </a:lnTo>
                  <a:lnTo>
                    <a:pt x="60198" y="69723"/>
                  </a:lnTo>
                  <a:lnTo>
                    <a:pt x="55752" y="113284"/>
                  </a:lnTo>
                  <a:lnTo>
                    <a:pt x="55752" y="215773"/>
                  </a:lnTo>
                  <a:lnTo>
                    <a:pt x="0" y="215773"/>
                  </a:lnTo>
                  <a:lnTo>
                    <a:pt x="0" y="4825"/>
                  </a:lnTo>
                  <a:lnTo>
                    <a:pt x="51435" y="4825"/>
                  </a:lnTo>
                  <a:lnTo>
                    <a:pt x="51435" y="33654"/>
                  </a:lnTo>
                  <a:lnTo>
                    <a:pt x="65893" y="18913"/>
                  </a:lnTo>
                  <a:lnTo>
                    <a:pt x="81661" y="8397"/>
                  </a:lnTo>
                  <a:lnTo>
                    <a:pt x="98762" y="2097"/>
                  </a:lnTo>
                  <a:lnTo>
                    <a:pt x="117221" y="0"/>
                  </a:lnTo>
                  <a:close/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23" name="object 9">
              <a:extLst>
                <a:ext uri="{FF2B5EF4-FFF2-40B4-BE49-F238E27FC236}">
                  <a16:creationId xmlns:a16="http://schemas.microsoft.com/office/drawing/2014/main" id="{0713EE9C-99B7-48E8-82AC-776D190EC17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0538" y="986789"/>
              <a:ext cx="209296" cy="232791"/>
            </a:xfrm>
            <a:prstGeom prst="rect">
              <a:avLst/>
            </a:prstGeom>
          </p:spPr>
        </p:pic>
        <p:pic>
          <p:nvPicPr>
            <p:cNvPr id="24" name="object 10">
              <a:extLst>
                <a:ext uri="{FF2B5EF4-FFF2-40B4-BE49-F238E27FC236}">
                  <a16:creationId xmlns:a16="http://schemas.microsoft.com/office/drawing/2014/main" id="{657C33AD-EAFD-4E5F-92E0-5B66B71D3CB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78098" y="986789"/>
              <a:ext cx="209296" cy="232791"/>
            </a:xfrm>
            <a:prstGeom prst="rect">
              <a:avLst/>
            </a:prstGeom>
          </p:spPr>
        </p:pic>
        <p:sp>
          <p:nvSpPr>
            <p:cNvPr id="25" name="object 11">
              <a:extLst>
                <a:ext uri="{FF2B5EF4-FFF2-40B4-BE49-F238E27FC236}">
                  <a16:creationId xmlns:a16="http://schemas.microsoft.com/office/drawing/2014/main" id="{2D58A252-CE08-4400-BC0B-6E9D24B2F926}"/>
                </a:ext>
              </a:extLst>
            </p:cNvPr>
            <p:cNvSpPr/>
            <p:nvPr/>
          </p:nvSpPr>
          <p:spPr>
            <a:xfrm>
              <a:off x="3339591" y="992885"/>
              <a:ext cx="206375" cy="301625"/>
            </a:xfrm>
            <a:custGeom>
              <a:avLst/>
              <a:gdLst/>
              <a:ahLst/>
              <a:cxnLst/>
              <a:rect l="l" t="t" r="r" b="b"/>
              <a:pathLst>
                <a:path w="206375" h="301625">
                  <a:moveTo>
                    <a:pt x="89027" y="0"/>
                  </a:moveTo>
                  <a:lnTo>
                    <a:pt x="107715" y="2145"/>
                  </a:lnTo>
                  <a:lnTo>
                    <a:pt x="124714" y="8588"/>
                  </a:lnTo>
                  <a:lnTo>
                    <a:pt x="139997" y="19341"/>
                  </a:lnTo>
                  <a:lnTo>
                    <a:pt x="153543" y="34416"/>
                  </a:lnTo>
                  <a:lnTo>
                    <a:pt x="153543" y="4825"/>
                  </a:lnTo>
                  <a:lnTo>
                    <a:pt x="205867" y="4825"/>
                  </a:lnTo>
                  <a:lnTo>
                    <a:pt x="205867" y="194183"/>
                  </a:lnTo>
                  <a:lnTo>
                    <a:pt x="202330" y="239527"/>
                  </a:lnTo>
                  <a:lnTo>
                    <a:pt x="182372" y="279018"/>
                  </a:lnTo>
                  <a:lnTo>
                    <a:pt x="142775" y="298049"/>
                  </a:lnTo>
                  <a:lnTo>
                    <a:pt x="105663" y="301371"/>
                  </a:lnTo>
                  <a:lnTo>
                    <a:pt x="80829" y="300228"/>
                  </a:lnTo>
                  <a:lnTo>
                    <a:pt x="42781" y="291084"/>
                  </a:lnTo>
                  <a:lnTo>
                    <a:pt x="12731" y="262207"/>
                  </a:lnTo>
                  <a:lnTo>
                    <a:pt x="7112" y="236474"/>
                  </a:lnTo>
                  <a:lnTo>
                    <a:pt x="7112" y="234568"/>
                  </a:lnTo>
                  <a:lnTo>
                    <a:pt x="7238" y="232410"/>
                  </a:lnTo>
                  <a:lnTo>
                    <a:pt x="7366" y="229742"/>
                  </a:lnTo>
                  <a:lnTo>
                    <a:pt x="71120" y="237489"/>
                  </a:lnTo>
                  <a:lnTo>
                    <a:pt x="72136" y="244855"/>
                  </a:lnTo>
                  <a:lnTo>
                    <a:pt x="74675" y="249936"/>
                  </a:lnTo>
                  <a:lnTo>
                    <a:pt x="103505" y="258699"/>
                  </a:lnTo>
                  <a:lnTo>
                    <a:pt x="113768" y="258292"/>
                  </a:lnTo>
                  <a:lnTo>
                    <a:pt x="147447" y="237998"/>
                  </a:lnTo>
                  <a:lnTo>
                    <a:pt x="149987" y="212471"/>
                  </a:lnTo>
                  <a:lnTo>
                    <a:pt x="149987" y="181610"/>
                  </a:lnTo>
                  <a:lnTo>
                    <a:pt x="136675" y="196538"/>
                  </a:lnTo>
                  <a:lnTo>
                    <a:pt x="121697" y="207216"/>
                  </a:lnTo>
                  <a:lnTo>
                    <a:pt x="105052" y="213631"/>
                  </a:lnTo>
                  <a:lnTo>
                    <a:pt x="86741" y="215773"/>
                  </a:lnTo>
                  <a:lnTo>
                    <a:pt x="66615" y="213532"/>
                  </a:lnTo>
                  <a:lnTo>
                    <a:pt x="32984" y="195574"/>
                  </a:lnTo>
                  <a:lnTo>
                    <a:pt x="4857" y="147939"/>
                  </a:lnTo>
                  <a:lnTo>
                    <a:pt x="0" y="109092"/>
                  </a:lnTo>
                  <a:lnTo>
                    <a:pt x="1595" y="84163"/>
                  </a:lnTo>
                  <a:lnTo>
                    <a:pt x="14358" y="43638"/>
                  </a:lnTo>
                  <a:lnTo>
                    <a:pt x="54133" y="7032"/>
                  </a:lnTo>
                  <a:lnTo>
                    <a:pt x="70782" y="1760"/>
                  </a:lnTo>
                  <a:lnTo>
                    <a:pt x="89027" y="0"/>
                  </a:lnTo>
                  <a:close/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26" name="object 12">
              <a:extLst>
                <a:ext uri="{FF2B5EF4-FFF2-40B4-BE49-F238E27FC236}">
                  <a16:creationId xmlns:a16="http://schemas.microsoft.com/office/drawing/2014/main" id="{E35BF52C-7144-4678-B651-331E9DEEF32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03315" y="960627"/>
              <a:ext cx="115824" cy="94742"/>
            </a:xfrm>
            <a:prstGeom prst="rect">
              <a:avLst/>
            </a:prstGeom>
          </p:spPr>
        </p:pic>
        <p:pic>
          <p:nvPicPr>
            <p:cNvPr id="27" name="object 13">
              <a:extLst>
                <a:ext uri="{FF2B5EF4-FFF2-40B4-BE49-F238E27FC236}">
                  <a16:creationId xmlns:a16="http://schemas.microsoft.com/office/drawing/2014/main" id="{52D73567-3B6D-46F0-89A2-4DB6EE3D25B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60898" y="960627"/>
              <a:ext cx="131063" cy="86106"/>
            </a:xfrm>
            <a:prstGeom prst="rect">
              <a:avLst/>
            </a:prstGeom>
          </p:spPr>
        </p:pic>
        <p:sp>
          <p:nvSpPr>
            <p:cNvPr id="28" name="object 14">
              <a:extLst>
                <a:ext uri="{FF2B5EF4-FFF2-40B4-BE49-F238E27FC236}">
                  <a16:creationId xmlns:a16="http://schemas.microsoft.com/office/drawing/2014/main" id="{D837D7DA-E404-4BB0-A5BB-61E79A4B9195}"/>
                </a:ext>
              </a:extLst>
            </p:cNvPr>
            <p:cNvSpPr/>
            <p:nvPr/>
          </p:nvSpPr>
          <p:spPr>
            <a:xfrm>
              <a:off x="2464689" y="917447"/>
              <a:ext cx="3909060" cy="296545"/>
            </a:xfrm>
            <a:custGeom>
              <a:avLst/>
              <a:gdLst/>
              <a:ahLst/>
              <a:cxnLst/>
              <a:rect l="l" t="t" r="r" b="b"/>
              <a:pathLst>
                <a:path w="3909060" h="296544">
                  <a:moveTo>
                    <a:pt x="1531239" y="5714"/>
                  </a:moveTo>
                  <a:lnTo>
                    <a:pt x="1531239" y="80263"/>
                  </a:lnTo>
                  <a:lnTo>
                    <a:pt x="1569339" y="80263"/>
                  </a:lnTo>
                  <a:lnTo>
                    <a:pt x="1569339" y="124713"/>
                  </a:lnTo>
                  <a:lnTo>
                    <a:pt x="1531239" y="124713"/>
                  </a:lnTo>
                  <a:lnTo>
                    <a:pt x="1531239" y="209803"/>
                  </a:lnTo>
                  <a:lnTo>
                    <a:pt x="1537335" y="246887"/>
                  </a:lnTo>
                  <a:lnTo>
                    <a:pt x="1539875" y="248792"/>
                  </a:lnTo>
                  <a:lnTo>
                    <a:pt x="1543050" y="249681"/>
                  </a:lnTo>
                  <a:lnTo>
                    <a:pt x="1546733" y="249681"/>
                  </a:lnTo>
                  <a:lnTo>
                    <a:pt x="1551939" y="249681"/>
                  </a:lnTo>
                  <a:lnTo>
                    <a:pt x="1559433" y="247903"/>
                  </a:lnTo>
                  <a:lnTo>
                    <a:pt x="1569212" y="244348"/>
                  </a:lnTo>
                  <a:lnTo>
                    <a:pt x="1573911" y="287654"/>
                  </a:lnTo>
                  <a:lnTo>
                    <a:pt x="1563864" y="291322"/>
                  </a:lnTo>
                  <a:lnTo>
                    <a:pt x="1553162" y="293941"/>
                  </a:lnTo>
                  <a:lnTo>
                    <a:pt x="1541817" y="295513"/>
                  </a:lnTo>
                  <a:lnTo>
                    <a:pt x="1529841" y="296037"/>
                  </a:lnTo>
                  <a:lnTo>
                    <a:pt x="1522487" y="295707"/>
                  </a:lnTo>
                  <a:lnTo>
                    <a:pt x="1484884" y="277875"/>
                  </a:lnTo>
                  <a:lnTo>
                    <a:pt x="1481074" y="272414"/>
                  </a:lnTo>
                  <a:lnTo>
                    <a:pt x="1475331" y="230260"/>
                  </a:lnTo>
                  <a:lnTo>
                    <a:pt x="1475232" y="216662"/>
                  </a:lnTo>
                  <a:lnTo>
                    <a:pt x="1475232" y="124713"/>
                  </a:lnTo>
                  <a:lnTo>
                    <a:pt x="1449577" y="124713"/>
                  </a:lnTo>
                  <a:lnTo>
                    <a:pt x="1449577" y="80263"/>
                  </a:lnTo>
                  <a:lnTo>
                    <a:pt x="1475232" y="80263"/>
                  </a:lnTo>
                  <a:lnTo>
                    <a:pt x="1475232" y="38353"/>
                  </a:lnTo>
                  <a:lnTo>
                    <a:pt x="1531239" y="5714"/>
                  </a:lnTo>
                  <a:close/>
                </a:path>
                <a:path w="3909060" h="296544">
                  <a:moveTo>
                    <a:pt x="697611" y="5714"/>
                  </a:moveTo>
                  <a:lnTo>
                    <a:pt x="697611" y="80263"/>
                  </a:lnTo>
                  <a:lnTo>
                    <a:pt x="735711" y="80263"/>
                  </a:lnTo>
                  <a:lnTo>
                    <a:pt x="735711" y="124713"/>
                  </a:lnTo>
                  <a:lnTo>
                    <a:pt x="697611" y="124713"/>
                  </a:lnTo>
                  <a:lnTo>
                    <a:pt x="697611" y="209803"/>
                  </a:lnTo>
                  <a:lnTo>
                    <a:pt x="703707" y="246887"/>
                  </a:lnTo>
                  <a:lnTo>
                    <a:pt x="706247" y="248792"/>
                  </a:lnTo>
                  <a:lnTo>
                    <a:pt x="709422" y="249681"/>
                  </a:lnTo>
                  <a:lnTo>
                    <a:pt x="713105" y="249681"/>
                  </a:lnTo>
                  <a:lnTo>
                    <a:pt x="718312" y="249681"/>
                  </a:lnTo>
                  <a:lnTo>
                    <a:pt x="725805" y="247903"/>
                  </a:lnTo>
                  <a:lnTo>
                    <a:pt x="735584" y="244348"/>
                  </a:lnTo>
                  <a:lnTo>
                    <a:pt x="740283" y="287654"/>
                  </a:lnTo>
                  <a:lnTo>
                    <a:pt x="730236" y="291322"/>
                  </a:lnTo>
                  <a:lnTo>
                    <a:pt x="719534" y="293941"/>
                  </a:lnTo>
                  <a:lnTo>
                    <a:pt x="708189" y="295513"/>
                  </a:lnTo>
                  <a:lnTo>
                    <a:pt x="696213" y="296037"/>
                  </a:lnTo>
                  <a:lnTo>
                    <a:pt x="688859" y="295707"/>
                  </a:lnTo>
                  <a:lnTo>
                    <a:pt x="651256" y="277875"/>
                  </a:lnTo>
                  <a:lnTo>
                    <a:pt x="647446" y="272414"/>
                  </a:lnTo>
                  <a:lnTo>
                    <a:pt x="641703" y="230260"/>
                  </a:lnTo>
                  <a:lnTo>
                    <a:pt x="641604" y="216662"/>
                  </a:lnTo>
                  <a:lnTo>
                    <a:pt x="641604" y="124713"/>
                  </a:lnTo>
                  <a:lnTo>
                    <a:pt x="615950" y="124713"/>
                  </a:lnTo>
                  <a:lnTo>
                    <a:pt x="615950" y="80263"/>
                  </a:lnTo>
                  <a:lnTo>
                    <a:pt x="641604" y="80263"/>
                  </a:lnTo>
                  <a:lnTo>
                    <a:pt x="641604" y="38353"/>
                  </a:lnTo>
                  <a:lnTo>
                    <a:pt x="697611" y="5714"/>
                  </a:lnTo>
                  <a:close/>
                </a:path>
                <a:path w="3909060" h="296544">
                  <a:moveTo>
                    <a:pt x="3685921" y="0"/>
                  </a:moveTo>
                  <a:lnTo>
                    <a:pt x="3780282" y="0"/>
                  </a:lnTo>
                  <a:lnTo>
                    <a:pt x="3804733" y="263"/>
                  </a:lnTo>
                  <a:lnTo>
                    <a:pt x="3850132" y="4317"/>
                  </a:lnTo>
                  <a:lnTo>
                    <a:pt x="3892041" y="32892"/>
                  </a:lnTo>
                  <a:lnTo>
                    <a:pt x="3907883" y="72987"/>
                  </a:lnTo>
                  <a:lnTo>
                    <a:pt x="3908933" y="89535"/>
                  </a:lnTo>
                  <a:lnTo>
                    <a:pt x="3908335" y="102419"/>
                  </a:lnTo>
                  <a:lnTo>
                    <a:pt x="3894089" y="143283"/>
                  </a:lnTo>
                  <a:lnTo>
                    <a:pt x="3859371" y="172005"/>
                  </a:lnTo>
                  <a:lnTo>
                    <a:pt x="3818223" y="180308"/>
                  </a:lnTo>
                  <a:lnTo>
                    <a:pt x="3783076" y="181355"/>
                  </a:lnTo>
                  <a:lnTo>
                    <a:pt x="3744722" y="181355"/>
                  </a:lnTo>
                  <a:lnTo>
                    <a:pt x="3744722" y="291211"/>
                  </a:lnTo>
                  <a:lnTo>
                    <a:pt x="3685921" y="291211"/>
                  </a:lnTo>
                  <a:lnTo>
                    <a:pt x="3685921" y="0"/>
                  </a:lnTo>
                  <a:close/>
                </a:path>
                <a:path w="3909060" h="296544">
                  <a:moveTo>
                    <a:pt x="3416554" y="0"/>
                  </a:moveTo>
                  <a:lnTo>
                    <a:pt x="3648075" y="0"/>
                  </a:lnTo>
                  <a:lnTo>
                    <a:pt x="3648075" y="49275"/>
                  </a:lnTo>
                  <a:lnTo>
                    <a:pt x="3561841" y="49275"/>
                  </a:lnTo>
                  <a:lnTo>
                    <a:pt x="3561841" y="291211"/>
                  </a:lnTo>
                  <a:lnTo>
                    <a:pt x="3503041" y="291211"/>
                  </a:lnTo>
                  <a:lnTo>
                    <a:pt x="3503041" y="49275"/>
                  </a:lnTo>
                  <a:lnTo>
                    <a:pt x="3416554" y="49275"/>
                  </a:lnTo>
                  <a:lnTo>
                    <a:pt x="3416554" y="0"/>
                  </a:lnTo>
                  <a:close/>
                </a:path>
                <a:path w="3909060" h="296544">
                  <a:moveTo>
                    <a:pt x="3143504" y="0"/>
                  </a:moveTo>
                  <a:lnTo>
                    <a:pt x="3267329" y="0"/>
                  </a:lnTo>
                  <a:lnTo>
                    <a:pt x="3289069" y="478"/>
                  </a:lnTo>
                  <a:lnTo>
                    <a:pt x="3335147" y="7747"/>
                  </a:lnTo>
                  <a:lnTo>
                    <a:pt x="3369056" y="35687"/>
                  </a:lnTo>
                  <a:lnTo>
                    <a:pt x="3381756" y="81661"/>
                  </a:lnTo>
                  <a:lnTo>
                    <a:pt x="3380543" y="97329"/>
                  </a:lnTo>
                  <a:lnTo>
                    <a:pt x="3362452" y="135762"/>
                  </a:lnTo>
                  <a:lnTo>
                    <a:pt x="3322822" y="158926"/>
                  </a:lnTo>
                  <a:lnTo>
                    <a:pt x="3304794" y="162687"/>
                  </a:lnTo>
                  <a:lnTo>
                    <a:pt x="3313965" y="168354"/>
                  </a:lnTo>
                  <a:lnTo>
                    <a:pt x="3343082" y="195026"/>
                  </a:lnTo>
                  <a:lnTo>
                    <a:pt x="3369818" y="234441"/>
                  </a:lnTo>
                  <a:lnTo>
                    <a:pt x="3405378" y="291211"/>
                  </a:lnTo>
                  <a:lnTo>
                    <a:pt x="3335020" y="291211"/>
                  </a:lnTo>
                  <a:lnTo>
                    <a:pt x="3292475" y="227837"/>
                  </a:lnTo>
                  <a:lnTo>
                    <a:pt x="3282096" y="212435"/>
                  </a:lnTo>
                  <a:lnTo>
                    <a:pt x="3256026" y="179197"/>
                  </a:lnTo>
                  <a:lnTo>
                    <a:pt x="3214243" y="169672"/>
                  </a:lnTo>
                  <a:lnTo>
                    <a:pt x="3202305" y="169672"/>
                  </a:lnTo>
                  <a:lnTo>
                    <a:pt x="3202305" y="291211"/>
                  </a:lnTo>
                  <a:lnTo>
                    <a:pt x="3143504" y="291211"/>
                  </a:lnTo>
                  <a:lnTo>
                    <a:pt x="3143504" y="0"/>
                  </a:lnTo>
                  <a:close/>
                </a:path>
                <a:path w="3909060" h="296544">
                  <a:moveTo>
                    <a:pt x="2917316" y="0"/>
                  </a:moveTo>
                  <a:lnTo>
                    <a:pt x="2973197" y="0"/>
                  </a:lnTo>
                  <a:lnTo>
                    <a:pt x="2973197" y="51562"/>
                  </a:lnTo>
                  <a:lnTo>
                    <a:pt x="2917316" y="51562"/>
                  </a:lnTo>
                  <a:lnTo>
                    <a:pt x="2917316" y="0"/>
                  </a:lnTo>
                  <a:close/>
                </a:path>
                <a:path w="3909060" h="296544">
                  <a:moveTo>
                    <a:pt x="774573" y="0"/>
                  </a:moveTo>
                  <a:lnTo>
                    <a:pt x="830452" y="0"/>
                  </a:lnTo>
                  <a:lnTo>
                    <a:pt x="830452" y="51562"/>
                  </a:lnTo>
                  <a:lnTo>
                    <a:pt x="774573" y="51562"/>
                  </a:lnTo>
                  <a:lnTo>
                    <a:pt x="774573" y="0"/>
                  </a:lnTo>
                  <a:close/>
                </a:path>
                <a:path w="3909060" h="296544">
                  <a:moveTo>
                    <a:pt x="411480" y="0"/>
                  </a:moveTo>
                  <a:lnTo>
                    <a:pt x="467233" y="0"/>
                  </a:lnTo>
                  <a:lnTo>
                    <a:pt x="467233" y="154559"/>
                  </a:lnTo>
                  <a:lnTo>
                    <a:pt x="532638" y="80263"/>
                  </a:lnTo>
                  <a:lnTo>
                    <a:pt x="601344" y="80263"/>
                  </a:lnTo>
                  <a:lnTo>
                    <a:pt x="529209" y="157352"/>
                  </a:lnTo>
                  <a:lnTo>
                    <a:pt x="606552" y="291211"/>
                  </a:lnTo>
                  <a:lnTo>
                    <a:pt x="546354" y="291211"/>
                  </a:lnTo>
                  <a:lnTo>
                    <a:pt x="493268" y="196468"/>
                  </a:lnTo>
                  <a:lnTo>
                    <a:pt x="467233" y="223647"/>
                  </a:lnTo>
                  <a:lnTo>
                    <a:pt x="467233" y="291211"/>
                  </a:lnTo>
                  <a:lnTo>
                    <a:pt x="411480" y="291211"/>
                  </a:lnTo>
                  <a:lnTo>
                    <a:pt x="411480" y="0"/>
                  </a:lnTo>
                  <a:close/>
                </a:path>
                <a:path w="3909060" h="296544">
                  <a:moveTo>
                    <a:pt x="300609" y="0"/>
                  </a:moveTo>
                  <a:lnTo>
                    <a:pt x="356488" y="0"/>
                  </a:lnTo>
                  <a:lnTo>
                    <a:pt x="356488" y="51562"/>
                  </a:lnTo>
                  <a:lnTo>
                    <a:pt x="300609" y="51562"/>
                  </a:lnTo>
                  <a:lnTo>
                    <a:pt x="300609" y="0"/>
                  </a:lnTo>
                  <a:close/>
                </a:path>
                <a:path w="3909060" h="296544">
                  <a:moveTo>
                    <a:pt x="0" y="0"/>
                  </a:moveTo>
                  <a:lnTo>
                    <a:pt x="63754" y="0"/>
                  </a:lnTo>
                  <a:lnTo>
                    <a:pt x="137413" y="215518"/>
                  </a:lnTo>
                  <a:lnTo>
                    <a:pt x="208787" y="0"/>
                  </a:lnTo>
                  <a:lnTo>
                    <a:pt x="271144" y="0"/>
                  </a:lnTo>
                  <a:lnTo>
                    <a:pt x="166878" y="291211"/>
                  </a:lnTo>
                  <a:lnTo>
                    <a:pt x="104140" y="291211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29" name="object 15">
              <a:extLst>
                <a:ext uri="{FF2B5EF4-FFF2-40B4-BE49-F238E27FC236}">
                  <a16:creationId xmlns:a16="http://schemas.microsoft.com/office/drawing/2014/main" id="{6DA53A0F-B8E6-4099-8ECB-707C3286E9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56688" y="909815"/>
              <a:ext cx="3922014" cy="389394"/>
            </a:xfrm>
            <a:prstGeom prst="rect">
              <a:avLst/>
            </a:prstGeom>
          </p:spPr>
        </p:pic>
      </p:grpSp>
      <p:grpSp>
        <p:nvGrpSpPr>
          <p:cNvPr id="4" name="object 16">
            <a:extLst>
              <a:ext uri="{FF2B5EF4-FFF2-40B4-BE49-F238E27FC236}">
                <a16:creationId xmlns:a16="http://schemas.microsoft.com/office/drawing/2014/main" id="{100EA1FE-C886-40A7-9837-A2575BEA710C}"/>
              </a:ext>
            </a:extLst>
          </p:cNvPr>
          <p:cNvGrpSpPr/>
          <p:nvPr/>
        </p:nvGrpSpPr>
        <p:grpSpPr>
          <a:xfrm>
            <a:off x="1798828" y="1181996"/>
            <a:ext cx="8593582" cy="4947666"/>
            <a:chOff x="1991867" y="1376172"/>
            <a:chExt cx="8593582" cy="4947666"/>
          </a:xfrm>
        </p:grpSpPr>
        <p:pic>
          <p:nvPicPr>
            <p:cNvPr id="15" name="object 17">
              <a:extLst>
                <a:ext uri="{FF2B5EF4-FFF2-40B4-BE49-F238E27FC236}">
                  <a16:creationId xmlns:a16="http://schemas.microsoft.com/office/drawing/2014/main" id="{71F92048-67E0-49D3-B304-78B1F03AA1F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91867" y="1376172"/>
              <a:ext cx="8593074" cy="4947666"/>
            </a:xfrm>
            <a:prstGeom prst="rect">
              <a:avLst/>
            </a:prstGeom>
          </p:spPr>
        </p:pic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4CCFFFAB-62E0-4AF2-B089-6DD41F78E4C9}"/>
                </a:ext>
              </a:extLst>
            </p:cNvPr>
            <p:cNvSpPr/>
            <p:nvPr/>
          </p:nvSpPr>
          <p:spPr>
            <a:xfrm>
              <a:off x="1992629" y="1378458"/>
              <a:ext cx="8592820" cy="4945380"/>
            </a:xfrm>
            <a:custGeom>
              <a:avLst/>
              <a:gdLst/>
              <a:ahLst/>
              <a:cxnLst/>
              <a:rect l="l" t="t" r="r" b="b"/>
              <a:pathLst>
                <a:path w="8592820" h="4945380">
                  <a:moveTo>
                    <a:pt x="0" y="485520"/>
                  </a:moveTo>
                  <a:lnTo>
                    <a:pt x="2223" y="438769"/>
                  </a:lnTo>
                  <a:lnTo>
                    <a:pt x="8756" y="393274"/>
                  </a:lnTo>
                  <a:lnTo>
                    <a:pt x="19396" y="349237"/>
                  </a:lnTo>
                  <a:lnTo>
                    <a:pt x="33939" y="306864"/>
                  </a:lnTo>
                  <a:lnTo>
                    <a:pt x="52182" y="266357"/>
                  </a:lnTo>
                  <a:lnTo>
                    <a:pt x="73920" y="227921"/>
                  </a:lnTo>
                  <a:lnTo>
                    <a:pt x="98951" y="191758"/>
                  </a:lnTo>
                  <a:lnTo>
                    <a:pt x="127070" y="158073"/>
                  </a:lnTo>
                  <a:lnTo>
                    <a:pt x="158073" y="127070"/>
                  </a:lnTo>
                  <a:lnTo>
                    <a:pt x="191758" y="98951"/>
                  </a:lnTo>
                  <a:lnTo>
                    <a:pt x="227921" y="73920"/>
                  </a:lnTo>
                  <a:lnTo>
                    <a:pt x="266357" y="52182"/>
                  </a:lnTo>
                  <a:lnTo>
                    <a:pt x="306864" y="33939"/>
                  </a:lnTo>
                  <a:lnTo>
                    <a:pt x="349237" y="19396"/>
                  </a:lnTo>
                  <a:lnTo>
                    <a:pt x="393274" y="8756"/>
                  </a:lnTo>
                  <a:lnTo>
                    <a:pt x="438769" y="2223"/>
                  </a:lnTo>
                  <a:lnTo>
                    <a:pt x="485520" y="0"/>
                  </a:lnTo>
                  <a:lnTo>
                    <a:pt x="8106791" y="0"/>
                  </a:lnTo>
                  <a:lnTo>
                    <a:pt x="8153542" y="2223"/>
                  </a:lnTo>
                  <a:lnTo>
                    <a:pt x="8199037" y="8756"/>
                  </a:lnTo>
                  <a:lnTo>
                    <a:pt x="8243074" y="19396"/>
                  </a:lnTo>
                  <a:lnTo>
                    <a:pt x="8285447" y="33939"/>
                  </a:lnTo>
                  <a:lnTo>
                    <a:pt x="8325954" y="52182"/>
                  </a:lnTo>
                  <a:lnTo>
                    <a:pt x="8364390" y="73920"/>
                  </a:lnTo>
                  <a:lnTo>
                    <a:pt x="8400553" y="98951"/>
                  </a:lnTo>
                  <a:lnTo>
                    <a:pt x="8434238" y="127070"/>
                  </a:lnTo>
                  <a:lnTo>
                    <a:pt x="8465241" y="158073"/>
                  </a:lnTo>
                  <a:lnTo>
                    <a:pt x="8493360" y="191758"/>
                  </a:lnTo>
                  <a:lnTo>
                    <a:pt x="8518391" y="227921"/>
                  </a:lnTo>
                  <a:lnTo>
                    <a:pt x="8540129" y="266357"/>
                  </a:lnTo>
                  <a:lnTo>
                    <a:pt x="8558372" y="306864"/>
                  </a:lnTo>
                  <a:lnTo>
                    <a:pt x="8572915" y="349237"/>
                  </a:lnTo>
                  <a:lnTo>
                    <a:pt x="8583555" y="393274"/>
                  </a:lnTo>
                  <a:lnTo>
                    <a:pt x="8590088" y="438769"/>
                  </a:lnTo>
                  <a:lnTo>
                    <a:pt x="8592312" y="485520"/>
                  </a:lnTo>
                  <a:lnTo>
                    <a:pt x="8592312" y="4459795"/>
                  </a:lnTo>
                  <a:lnTo>
                    <a:pt x="8590088" y="4506561"/>
                  </a:lnTo>
                  <a:lnTo>
                    <a:pt x="8583555" y="4552069"/>
                  </a:lnTo>
                  <a:lnTo>
                    <a:pt x="8572915" y="4596115"/>
                  </a:lnTo>
                  <a:lnTo>
                    <a:pt x="8558372" y="4638497"/>
                  </a:lnTo>
                  <a:lnTo>
                    <a:pt x="8540129" y="4679010"/>
                  </a:lnTo>
                  <a:lnTo>
                    <a:pt x="8518391" y="4717452"/>
                  </a:lnTo>
                  <a:lnTo>
                    <a:pt x="8493360" y="4753619"/>
                  </a:lnTo>
                  <a:lnTo>
                    <a:pt x="8465241" y="4787306"/>
                  </a:lnTo>
                  <a:lnTo>
                    <a:pt x="8434238" y="4818312"/>
                  </a:lnTo>
                  <a:lnTo>
                    <a:pt x="8400553" y="4846432"/>
                  </a:lnTo>
                  <a:lnTo>
                    <a:pt x="8364390" y="4871462"/>
                  </a:lnTo>
                  <a:lnTo>
                    <a:pt x="8325954" y="4893200"/>
                  </a:lnTo>
                  <a:lnTo>
                    <a:pt x="8285447" y="4911442"/>
                  </a:lnTo>
                  <a:lnTo>
                    <a:pt x="8243074" y="4925985"/>
                  </a:lnTo>
                  <a:lnTo>
                    <a:pt x="8199037" y="4936624"/>
                  </a:lnTo>
                  <a:lnTo>
                    <a:pt x="8153542" y="4943157"/>
                  </a:lnTo>
                  <a:lnTo>
                    <a:pt x="8106791" y="4945380"/>
                  </a:lnTo>
                  <a:lnTo>
                    <a:pt x="485520" y="4945380"/>
                  </a:lnTo>
                  <a:lnTo>
                    <a:pt x="438769" y="4943157"/>
                  </a:lnTo>
                  <a:lnTo>
                    <a:pt x="393274" y="4936624"/>
                  </a:lnTo>
                  <a:lnTo>
                    <a:pt x="349237" y="4925985"/>
                  </a:lnTo>
                  <a:lnTo>
                    <a:pt x="306864" y="4911442"/>
                  </a:lnTo>
                  <a:lnTo>
                    <a:pt x="266357" y="4893200"/>
                  </a:lnTo>
                  <a:lnTo>
                    <a:pt x="227921" y="4871462"/>
                  </a:lnTo>
                  <a:lnTo>
                    <a:pt x="191758" y="4846432"/>
                  </a:lnTo>
                  <a:lnTo>
                    <a:pt x="158073" y="4818312"/>
                  </a:lnTo>
                  <a:lnTo>
                    <a:pt x="127070" y="4787306"/>
                  </a:lnTo>
                  <a:lnTo>
                    <a:pt x="98951" y="4753619"/>
                  </a:lnTo>
                  <a:lnTo>
                    <a:pt x="73920" y="4717452"/>
                  </a:lnTo>
                  <a:lnTo>
                    <a:pt x="52182" y="4679010"/>
                  </a:lnTo>
                  <a:lnTo>
                    <a:pt x="33939" y="4638497"/>
                  </a:lnTo>
                  <a:lnTo>
                    <a:pt x="19396" y="4596115"/>
                  </a:lnTo>
                  <a:lnTo>
                    <a:pt x="8756" y="4552069"/>
                  </a:lnTo>
                  <a:lnTo>
                    <a:pt x="2223" y="4506561"/>
                  </a:lnTo>
                  <a:lnTo>
                    <a:pt x="0" y="4459795"/>
                  </a:lnTo>
                  <a:lnTo>
                    <a:pt x="0" y="485520"/>
                  </a:lnTo>
                  <a:close/>
                </a:path>
              </a:pathLst>
            </a:custGeom>
            <a:ln w="25400">
              <a:solidFill>
                <a:srgbClr val="0082A2"/>
              </a:solidFill>
            </a:ln>
          </p:spPr>
          <p:txBody>
            <a:bodyPr wrap="square" lIns="0" tIns="0" rIns="0" bIns="0" rtlCol="0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5" name="object 19">
            <a:extLst>
              <a:ext uri="{FF2B5EF4-FFF2-40B4-BE49-F238E27FC236}">
                <a16:creationId xmlns:a16="http://schemas.microsoft.com/office/drawing/2014/main" id="{A8FB1375-D068-4D0E-AC1C-273EA0E1890F}"/>
              </a:ext>
            </a:extLst>
          </p:cNvPr>
          <p:cNvSpPr txBox="1"/>
          <p:nvPr/>
        </p:nvSpPr>
        <p:spPr>
          <a:xfrm>
            <a:off x="2093722" y="1471415"/>
            <a:ext cx="3723640" cy="225552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Trafikksikkerhet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Klima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og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miljø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Fylkesvegnett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og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ferjesamband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5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Kollektivtransport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og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mobilitet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Næringstransporter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5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Regionforstørring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34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Gående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og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syklende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20">
            <a:extLst>
              <a:ext uri="{FF2B5EF4-FFF2-40B4-BE49-F238E27FC236}">
                <a16:creationId xmlns:a16="http://schemas.microsoft.com/office/drawing/2014/main" id="{2E28D856-4170-4541-B032-BEA874A5DFA1}"/>
              </a:ext>
            </a:extLst>
          </p:cNvPr>
          <p:cNvSpPr txBox="1"/>
          <p:nvPr/>
        </p:nvSpPr>
        <p:spPr>
          <a:xfrm>
            <a:off x="2093722" y="4020178"/>
            <a:ext cx="5104765" cy="161798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900" b="1" spc="-5" dirty="0">
                <a:latin typeface="Arial"/>
                <a:cs typeface="Arial"/>
              </a:rPr>
              <a:t>Vektlegges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særlig: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dirty="0">
                <a:latin typeface="Arial"/>
                <a:cs typeface="Arial"/>
              </a:rPr>
              <a:t>«Fra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kyst til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marked»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-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strategi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Areal-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og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transportplanlegging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5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FNs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bærekraftmål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Omlegging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til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grønt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skifte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i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transportsektoren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21">
            <a:extLst>
              <a:ext uri="{FF2B5EF4-FFF2-40B4-BE49-F238E27FC236}">
                <a16:creationId xmlns:a16="http://schemas.microsoft.com/office/drawing/2014/main" id="{B85E2D43-E3CA-4A93-98B9-24B8139692EF}"/>
              </a:ext>
            </a:extLst>
          </p:cNvPr>
          <p:cNvSpPr txBox="1"/>
          <p:nvPr/>
        </p:nvSpPr>
        <p:spPr>
          <a:xfrm>
            <a:off x="7998842" y="1822837"/>
            <a:ext cx="1569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82A2"/>
                </a:solidFill>
                <a:latin typeface="Arial"/>
                <a:cs typeface="Arial"/>
              </a:rPr>
              <a:t>Tema</a:t>
            </a:r>
            <a:r>
              <a:rPr sz="1900" b="1" spc="-25" dirty="0">
                <a:solidFill>
                  <a:srgbClr val="0082A2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82A2"/>
                </a:solidFill>
                <a:latin typeface="Arial"/>
                <a:cs typeface="Arial"/>
              </a:rPr>
              <a:t>delt</a:t>
            </a:r>
            <a:r>
              <a:rPr sz="1900" b="1" spc="-25" dirty="0">
                <a:solidFill>
                  <a:srgbClr val="0082A2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082A2"/>
                </a:solidFill>
                <a:latin typeface="Arial"/>
                <a:cs typeface="Arial"/>
              </a:rPr>
              <a:t>på</a:t>
            </a:r>
            <a:r>
              <a:rPr sz="1900" dirty="0">
                <a:solidFill>
                  <a:srgbClr val="0082A2"/>
                </a:solidFill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22">
            <a:extLst>
              <a:ext uri="{FF2B5EF4-FFF2-40B4-BE49-F238E27FC236}">
                <a16:creationId xmlns:a16="http://schemas.microsoft.com/office/drawing/2014/main" id="{7915FD50-9923-41E7-AF70-205E1465E2C2}"/>
              </a:ext>
            </a:extLst>
          </p:cNvPr>
          <p:cNvSpPr txBox="1"/>
          <p:nvPr/>
        </p:nvSpPr>
        <p:spPr>
          <a:xfrm>
            <a:off x="7998842" y="2112093"/>
            <a:ext cx="1453515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Hovedmål</a:t>
            </a:r>
            <a:endParaRPr sz="1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Delmål</a:t>
            </a:r>
            <a:endParaRPr sz="1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Strategier</a:t>
            </a:r>
            <a:endParaRPr sz="1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Arial"/>
                <a:cs typeface="Arial"/>
              </a:rPr>
              <a:t>Tiltak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9" name="object 23">
            <a:extLst>
              <a:ext uri="{FF2B5EF4-FFF2-40B4-BE49-F238E27FC236}">
                <a16:creationId xmlns:a16="http://schemas.microsoft.com/office/drawing/2014/main" id="{F2B6C0FB-86E7-4615-B309-8D7129F17887}"/>
              </a:ext>
            </a:extLst>
          </p:cNvPr>
          <p:cNvGrpSpPr/>
          <p:nvPr/>
        </p:nvGrpSpPr>
        <p:grpSpPr>
          <a:xfrm>
            <a:off x="5646928" y="1495940"/>
            <a:ext cx="675106" cy="2292095"/>
            <a:chOff x="5839967" y="1690116"/>
            <a:chExt cx="675106" cy="2292095"/>
          </a:xfrm>
        </p:grpSpPr>
        <p:pic>
          <p:nvPicPr>
            <p:cNvPr id="13" name="object 24">
              <a:extLst>
                <a:ext uri="{FF2B5EF4-FFF2-40B4-BE49-F238E27FC236}">
                  <a16:creationId xmlns:a16="http://schemas.microsoft.com/office/drawing/2014/main" id="{C4046F74-BEFD-4692-8210-0690D7FB9EA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39967" y="1690116"/>
              <a:ext cx="675106" cy="2292095"/>
            </a:xfrm>
            <a:prstGeom prst="rect">
              <a:avLst/>
            </a:prstGeom>
          </p:spPr>
        </p:pic>
        <p:sp>
          <p:nvSpPr>
            <p:cNvPr id="14" name="object 25">
              <a:extLst>
                <a:ext uri="{FF2B5EF4-FFF2-40B4-BE49-F238E27FC236}">
                  <a16:creationId xmlns:a16="http://schemas.microsoft.com/office/drawing/2014/main" id="{85B1735F-C8CF-470E-83FB-962D8EB48417}"/>
                </a:ext>
              </a:extLst>
            </p:cNvPr>
            <p:cNvSpPr/>
            <p:nvPr/>
          </p:nvSpPr>
          <p:spPr>
            <a:xfrm>
              <a:off x="5881877" y="1728978"/>
              <a:ext cx="576580" cy="2173605"/>
            </a:xfrm>
            <a:custGeom>
              <a:avLst/>
              <a:gdLst/>
              <a:ahLst/>
              <a:cxnLst/>
              <a:rect l="l" t="t" r="r" b="b"/>
              <a:pathLst>
                <a:path w="576579" h="2173604">
                  <a:moveTo>
                    <a:pt x="0" y="0"/>
                  </a:moveTo>
                  <a:lnTo>
                    <a:pt x="42575" y="3786"/>
                  </a:lnTo>
                  <a:lnTo>
                    <a:pt x="83207" y="14784"/>
                  </a:lnTo>
                  <a:lnTo>
                    <a:pt x="121451" y="32455"/>
                  </a:lnTo>
                  <a:lnTo>
                    <a:pt x="156862" y="56259"/>
                  </a:lnTo>
                  <a:lnTo>
                    <a:pt x="188994" y="85655"/>
                  </a:lnTo>
                  <a:lnTo>
                    <a:pt x="217403" y="120105"/>
                  </a:lnTo>
                  <a:lnTo>
                    <a:pt x="241645" y="159067"/>
                  </a:lnTo>
                  <a:lnTo>
                    <a:pt x="261273" y="202003"/>
                  </a:lnTo>
                  <a:lnTo>
                    <a:pt x="275845" y="248371"/>
                  </a:lnTo>
                  <a:lnTo>
                    <a:pt x="284914" y="297634"/>
                  </a:lnTo>
                  <a:lnTo>
                    <a:pt x="288036" y="349250"/>
                  </a:lnTo>
                  <a:lnTo>
                    <a:pt x="288036" y="737362"/>
                  </a:lnTo>
                  <a:lnTo>
                    <a:pt x="291157" y="788977"/>
                  </a:lnTo>
                  <a:lnTo>
                    <a:pt x="300226" y="838240"/>
                  </a:lnTo>
                  <a:lnTo>
                    <a:pt x="314798" y="884608"/>
                  </a:lnTo>
                  <a:lnTo>
                    <a:pt x="334426" y="927544"/>
                  </a:lnTo>
                  <a:lnTo>
                    <a:pt x="358668" y="966506"/>
                  </a:lnTo>
                  <a:lnTo>
                    <a:pt x="387077" y="1000956"/>
                  </a:lnTo>
                  <a:lnTo>
                    <a:pt x="419209" y="1030352"/>
                  </a:lnTo>
                  <a:lnTo>
                    <a:pt x="454620" y="1054156"/>
                  </a:lnTo>
                  <a:lnTo>
                    <a:pt x="492864" y="1071827"/>
                  </a:lnTo>
                  <a:lnTo>
                    <a:pt x="533496" y="1082825"/>
                  </a:lnTo>
                  <a:lnTo>
                    <a:pt x="576072" y="1086612"/>
                  </a:lnTo>
                  <a:lnTo>
                    <a:pt x="533496" y="1090398"/>
                  </a:lnTo>
                  <a:lnTo>
                    <a:pt x="492864" y="1101396"/>
                  </a:lnTo>
                  <a:lnTo>
                    <a:pt x="454620" y="1119067"/>
                  </a:lnTo>
                  <a:lnTo>
                    <a:pt x="419209" y="1142871"/>
                  </a:lnTo>
                  <a:lnTo>
                    <a:pt x="387077" y="1172267"/>
                  </a:lnTo>
                  <a:lnTo>
                    <a:pt x="358668" y="1206717"/>
                  </a:lnTo>
                  <a:lnTo>
                    <a:pt x="334426" y="1245679"/>
                  </a:lnTo>
                  <a:lnTo>
                    <a:pt x="314798" y="1288615"/>
                  </a:lnTo>
                  <a:lnTo>
                    <a:pt x="300226" y="1334983"/>
                  </a:lnTo>
                  <a:lnTo>
                    <a:pt x="291157" y="1384246"/>
                  </a:lnTo>
                  <a:lnTo>
                    <a:pt x="288036" y="1435862"/>
                  </a:lnTo>
                  <a:lnTo>
                    <a:pt x="288036" y="1823974"/>
                  </a:lnTo>
                  <a:lnTo>
                    <a:pt x="284914" y="1875589"/>
                  </a:lnTo>
                  <a:lnTo>
                    <a:pt x="275845" y="1924852"/>
                  </a:lnTo>
                  <a:lnTo>
                    <a:pt x="261273" y="1971220"/>
                  </a:lnTo>
                  <a:lnTo>
                    <a:pt x="241645" y="2014156"/>
                  </a:lnTo>
                  <a:lnTo>
                    <a:pt x="217403" y="2053118"/>
                  </a:lnTo>
                  <a:lnTo>
                    <a:pt x="188994" y="2087568"/>
                  </a:lnTo>
                  <a:lnTo>
                    <a:pt x="156862" y="2116964"/>
                  </a:lnTo>
                  <a:lnTo>
                    <a:pt x="121451" y="2140768"/>
                  </a:lnTo>
                  <a:lnTo>
                    <a:pt x="83207" y="2158439"/>
                  </a:lnTo>
                  <a:lnTo>
                    <a:pt x="42575" y="2169437"/>
                  </a:lnTo>
                  <a:lnTo>
                    <a:pt x="0" y="2173224"/>
                  </a:lnTo>
                </a:path>
              </a:pathLst>
            </a:custGeom>
            <a:ln w="38100">
              <a:solidFill>
                <a:srgbClr val="0082A2"/>
              </a:solidFill>
            </a:ln>
          </p:spPr>
          <p:txBody>
            <a:bodyPr wrap="square" lIns="0" tIns="0" rIns="0" bIns="0" rtlCol="0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object 26">
            <a:extLst>
              <a:ext uri="{FF2B5EF4-FFF2-40B4-BE49-F238E27FC236}">
                <a16:creationId xmlns:a16="http://schemas.microsoft.com/office/drawing/2014/main" id="{26D62362-8C30-43CA-A157-9BF52264E316}"/>
              </a:ext>
            </a:extLst>
          </p:cNvPr>
          <p:cNvGrpSpPr/>
          <p:nvPr/>
        </p:nvGrpSpPr>
        <p:grpSpPr>
          <a:xfrm>
            <a:off x="6436361" y="2419458"/>
            <a:ext cx="3505199" cy="3343682"/>
            <a:chOff x="6629400" y="2613634"/>
            <a:chExt cx="3505199" cy="3343682"/>
          </a:xfrm>
        </p:grpSpPr>
        <p:pic>
          <p:nvPicPr>
            <p:cNvPr id="11" name="object 27">
              <a:extLst>
                <a:ext uri="{FF2B5EF4-FFF2-40B4-BE49-F238E27FC236}">
                  <a16:creationId xmlns:a16="http://schemas.microsoft.com/office/drawing/2014/main" id="{D8177730-7EFB-470B-BEF9-3E9CA4DAE817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29400" y="2613634"/>
              <a:ext cx="1309877" cy="445795"/>
            </a:xfrm>
            <a:prstGeom prst="rect">
              <a:avLst/>
            </a:prstGeom>
          </p:spPr>
        </p:pic>
        <p:pic>
          <p:nvPicPr>
            <p:cNvPr id="12" name="object 28">
              <a:extLst>
                <a:ext uri="{FF2B5EF4-FFF2-40B4-BE49-F238E27FC236}">
                  <a16:creationId xmlns:a16="http://schemas.microsoft.com/office/drawing/2014/main" id="{DB3476E1-42C3-45D2-A41E-61DA87470F7B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61375" y="3784092"/>
              <a:ext cx="2173224" cy="2173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96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59F52C-DA78-4BF0-8D2B-76EB0594F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3664"/>
            <a:ext cx="10515600" cy="1325563"/>
          </a:xfrm>
        </p:spPr>
        <p:txBody>
          <a:bodyPr>
            <a:noAutofit/>
          </a:bodyPr>
          <a:lstStyle/>
          <a:p>
            <a:r>
              <a:rPr lang="nb-NO" sz="2800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Viktigste utviklingstrekk som vil påvirke transportbehovene og transportløsningene i fremtiden</a:t>
            </a:r>
            <a:br>
              <a:rPr lang="nb-NO" sz="28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sz="28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E0F9A8-5F86-4807-9099-802F9AEC9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7120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EUs New Green </a:t>
            </a:r>
            <a:r>
              <a:rPr lang="nb-NO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Deal</a:t>
            </a:r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vil i vesentlig grad påvirke Norges samferdselspolitikk fram mot 2030 og videre. </a:t>
            </a:r>
          </a:p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Fossilt brennstoff vil bli søkt erstattet av utslippsfrie transportløsninger ved bruk av Hydrogen og elektrisitet. </a:t>
            </a:r>
          </a:p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kan forventes straffegebyrer på transportmidler som ikke oppfyller EUs krav. </a:t>
            </a:r>
          </a:p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utformingen av politikken blir det avgjørende at både stat og fylke tar nødvendig hensyn til forskjellen mellom sentrum og periferi i Norge og internt i Nord-Norge. </a:t>
            </a:r>
          </a:p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blir også avgjørende med gode incentivordninger for grønne transportløsninger. </a:t>
            </a:r>
          </a:p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Overgangen til det grønne skiftet vil også kreve tilgang til økt fornybar energi og tilpasset distribusjonsnett. </a:t>
            </a:r>
          </a:p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Dagens distribusjonsnett er ikke tilstrekkelig dimensjonert for elektrifisering av fremtidige transportløsninger.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DCA0275-199F-4CFD-8731-984015A22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968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A33C0D-3C4F-47E9-B8EC-58ABE6467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nb-NO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Største utfordringer i dag</a:t>
            </a:r>
            <a:b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C807C7-8763-4615-A7D0-19720103E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683"/>
            <a:ext cx="10515600" cy="4351338"/>
          </a:xfrm>
        </p:spPr>
        <p:txBody>
          <a:bodyPr>
            <a:normAutofit/>
          </a:bodyPr>
          <a:lstStyle/>
          <a:p>
            <a:r>
              <a:rPr lang="nb-NO" sz="2000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Vedlikeholdsetterslepet</a:t>
            </a:r>
            <a:r>
              <a:rPr lang="nb-NO" sz="2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på fylkesveinettet i Nordland fylke og Troms fylke er en hovedutfordring </a:t>
            </a:r>
          </a:p>
          <a:p>
            <a:pPr lvl="1"/>
            <a:r>
              <a:rPr lang="nb-NO" sz="2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må løses for å være i stand til å imøtekomme Sjømat Norges prognose om å doble den marine næringen innen 2030, og femdoble næringen innen 2050.</a:t>
            </a:r>
          </a:p>
          <a:p>
            <a:r>
              <a:rPr lang="nb-NO" sz="2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annen utfordring er </a:t>
            </a:r>
            <a:r>
              <a:rPr lang="nb-NO" sz="2000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flaskehalsene</a:t>
            </a:r>
            <a:r>
              <a:rPr lang="nb-NO" sz="2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på både riks- og fylkesveier, spesielt vinterstid for tungtransporten. </a:t>
            </a:r>
          </a:p>
          <a:p>
            <a:r>
              <a:rPr lang="nb-NO" sz="2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nb-NO" sz="2000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Prosjekt åpne vinterveier</a:t>
            </a:r>
            <a:r>
              <a:rPr lang="nb-NO" sz="2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la fram konkrete forslag til forbedringer på flere veistrekninger, herunder Bjørnfjell, Bjerkviksvingene, glattkjøringsbanen og Dragvikbakken i Evenes. Prosjektet ble nedprioritert av Statens vegvesen. </a:t>
            </a:r>
          </a:p>
          <a:p>
            <a:pPr lvl="1"/>
            <a:r>
              <a:rPr lang="nb-NO" sz="2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Disse flaskehalsene medfører betydelige merkostnader for næringslivet, og er tilnærmet «gryteklare» prosjekter som raskt kunne inngå som koronatiltak for anleggsnæringen.  </a:t>
            </a:r>
          </a:p>
          <a:p>
            <a:endParaRPr lang="nb-NO" sz="20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9B3E78-C731-459A-BFAC-D3E80BD71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20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F1D172-516E-4AC2-9FB4-75700118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nb-NO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Viktigste transportbehov i dag</a:t>
            </a:r>
            <a:b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C5307F-E8AA-4187-B835-0885DCC44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Transport av sjømat og produksjonsmidler til sjømatnæringen både på E-10 og E-6, samt på fylkesveiene.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E-10 og E-6 har også stor belastning av annen tungtransport.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Transport av sjømat og produksjonsmidler til/fra sjømatnæringen, matvaretransport og malmtransport på Ofotbanen.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71E397-0DBC-48AC-B0D9-0E871CB9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912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851EC3-BD89-4F97-A4F1-99FF2E20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681037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Viktigste transportbehov i framtiden</a:t>
            </a:r>
            <a:br>
              <a:rPr lang="nb-NO" sz="3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sz="3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47A39B-CA91-4A5F-8049-8BBEE9922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 ser for oss at forannevnte transportbehov vil øke vesentlig i takt med målsettingen om </a:t>
            </a:r>
            <a:r>
              <a:rPr lang="nb-NO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økt sjømatproduksjon</a:t>
            </a:r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samt en </a:t>
            </a:r>
            <a:r>
              <a:rPr lang="nb-NO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forventet økning av gods- og malmtransport</a:t>
            </a:r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på Ofotbanen. </a:t>
            </a:r>
          </a:p>
          <a:p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Oppbyggingen av </a:t>
            </a:r>
            <a:r>
              <a:rPr lang="nb-NO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fremskutt jagerflybase </a:t>
            </a:r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 base for maritime overvåkingsfly på Evenes, med ca. 600 nye arbeidsplasser, vil kreve betydelig satsing på kollektivtilbudet i hele Hålogalandsregionen.</a:t>
            </a:r>
          </a:p>
          <a:p>
            <a:r>
              <a:rPr lang="nb-NO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FOT- rutetilbudet </a:t>
            </a:r>
            <a: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mellom Tromsø, Evenes og Bodø må utvides til minimum 3 avganger per dag for å dekke fremtidig behov.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C41E83-FBDD-4D2B-B5C7-3E0C7A555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2883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46CC50-A754-4FE3-BB13-744ABB604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317"/>
            <a:ext cx="10515600" cy="1325563"/>
          </a:xfrm>
        </p:spPr>
        <p:txBody>
          <a:bodyPr/>
          <a:lstStyle/>
          <a:p>
            <a:r>
              <a:rPr lang="nb-NO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Noen forslag til felles tema </a:t>
            </a:r>
            <a:br>
              <a:rPr lang="nb-NO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33EE07-52FF-40D2-B4DF-DFA5727A0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Kollektivtransport i regionen</a:t>
            </a:r>
          </a:p>
          <a:p>
            <a:r>
              <a:rPr lang="nb-NO" dirty="0"/>
              <a:t>Trafikksikkerhet</a:t>
            </a:r>
          </a:p>
          <a:p>
            <a:r>
              <a:rPr lang="nb-NO" dirty="0"/>
              <a:t>Gang og sykkelvei</a:t>
            </a:r>
          </a:p>
          <a:p>
            <a:r>
              <a:rPr lang="nb-NO" dirty="0"/>
              <a:t>Skredsikring</a:t>
            </a:r>
          </a:p>
          <a:p>
            <a:r>
              <a:rPr lang="nb-NO" dirty="0"/>
              <a:t>Elektrifisering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A78EA34-1D88-41B3-9EF6-8A697CC99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622CC-9DF2-4A22-8E11-4882ACFE147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2102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5857</TotalTime>
  <Words>623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Symbol</vt:lpstr>
      <vt:lpstr>Verdana</vt:lpstr>
      <vt:lpstr>Office-tema</vt:lpstr>
      <vt:lpstr>Egendefinert utforming</vt:lpstr>
      <vt:lpstr>Regionale transportplaner Troms FK- Nordland FK</vt:lpstr>
      <vt:lpstr>Nordland FK</vt:lpstr>
      <vt:lpstr>Troms fylkeskommune</vt:lpstr>
      <vt:lpstr>Hva Troms ønsker på innspillsmøte</vt:lpstr>
      <vt:lpstr>PowerPoint-presentasjon</vt:lpstr>
      <vt:lpstr>Viktigste utviklingstrekk som vil påvirke transportbehovene og transportløsningene i fremtiden </vt:lpstr>
      <vt:lpstr>Største utfordringer i dag </vt:lpstr>
      <vt:lpstr>Viktigste transportbehov i dag </vt:lpstr>
      <vt:lpstr>Viktigste transportbehov i framtiden </vt:lpstr>
      <vt:lpstr>Noen forslag til felles tema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Hålogalandsrådet  Interkommunalt politisk råd</dc:title>
  <dc:creator>Sturla Bangstad</dc:creator>
  <cp:lastModifiedBy>Sigbjørn Per Elias Astrup</cp:lastModifiedBy>
  <cp:revision>47</cp:revision>
  <dcterms:created xsi:type="dcterms:W3CDTF">2020-11-17T13:50:59Z</dcterms:created>
  <dcterms:modified xsi:type="dcterms:W3CDTF">2022-04-01T07:37:50Z</dcterms:modified>
</cp:coreProperties>
</file>