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9"/>
  </p:notesMasterIdLst>
  <p:sldIdLst>
    <p:sldId id="256" r:id="rId5"/>
    <p:sldId id="291" r:id="rId6"/>
    <p:sldId id="309" r:id="rId7"/>
    <p:sldId id="310" r:id="rId8"/>
    <p:sldId id="312" r:id="rId9"/>
    <p:sldId id="330" r:id="rId10"/>
    <p:sldId id="300" r:id="rId11"/>
    <p:sldId id="301" r:id="rId12"/>
    <p:sldId id="305" r:id="rId13"/>
    <p:sldId id="304" r:id="rId14"/>
    <p:sldId id="295" r:id="rId15"/>
    <p:sldId id="326" r:id="rId16"/>
    <p:sldId id="331" r:id="rId17"/>
    <p:sldId id="302" r:id="rId18"/>
    <p:sldId id="303" r:id="rId19"/>
    <p:sldId id="322" r:id="rId20"/>
    <p:sldId id="332" r:id="rId21"/>
    <p:sldId id="296" r:id="rId22"/>
    <p:sldId id="297" r:id="rId23"/>
    <p:sldId id="327" r:id="rId24"/>
    <p:sldId id="328" r:id="rId25"/>
    <p:sldId id="298" r:id="rId26"/>
    <p:sldId id="306" r:id="rId27"/>
    <p:sldId id="299" r:id="rId28"/>
  </p:sldIdLst>
  <p:sldSz cx="12192000" cy="6858000"/>
  <p:notesSz cx="9774238" cy="672465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2A3"/>
    <a:srgbClr val="0082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9C3CE6-0E60-4C52-9C94-9F787A536E68}" v="24" dt="2020-11-16T02:35:02.5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0" autoAdjust="0"/>
    <p:restoredTop sz="77034" autoAdjust="0"/>
  </p:normalViewPr>
  <p:slideViewPr>
    <p:cSldViewPr>
      <p:cViewPr varScale="1">
        <p:scale>
          <a:sx n="48" d="100"/>
          <a:sy n="48" d="100"/>
        </p:scale>
        <p:origin x="1172" y="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vgsnfk-my.sharepoint.com/personal/larsti_nfk_no/Documents/Dokumenter/Inntekter_priser_apr19-mar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vgsnfk-my.sharepoint.com/personal/larsti_nfk_no/Documents/Dokumenter/Inntekter_priser_apr19-mar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/>
              <a:t>Terminalpassasjerer </a:t>
            </a:r>
            <a:r>
              <a:rPr lang="nb-NO" dirty="0" err="1"/>
              <a:t>sep-okt</a:t>
            </a:r>
            <a:r>
              <a:rPr lang="nb-NO" dirty="0"/>
              <a:t> 2020, relativt til 2019, prosent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'Månedsvis 2020 Nordland'!$AF$1</c:f>
              <c:strCache>
                <c:ptCount val="1"/>
                <c:pt idx="0">
                  <c:v>sep.20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'Månedsvis 2020 Nordland'!$A$2:$A$12</c:f>
              <c:strCache>
                <c:ptCount val="11"/>
                <c:pt idx="0">
                  <c:v>Værøy</c:v>
                </c:pt>
                <c:pt idx="1">
                  <c:v>Mosjøen</c:v>
                </c:pt>
                <c:pt idx="2">
                  <c:v>Andøya</c:v>
                </c:pt>
                <c:pt idx="3">
                  <c:v>Brønnøysund</c:v>
                </c:pt>
                <c:pt idx="4">
                  <c:v>Røst</c:v>
                </c:pt>
                <c:pt idx="5">
                  <c:v>Leknes</c:v>
                </c:pt>
                <c:pt idx="6">
                  <c:v>Svolvær</c:v>
                </c:pt>
                <c:pt idx="7">
                  <c:v>Sandnessjøen</c:v>
                </c:pt>
                <c:pt idx="8">
                  <c:v>Stokmarknes</c:v>
                </c:pt>
                <c:pt idx="9">
                  <c:v>Mo i Rana</c:v>
                </c:pt>
                <c:pt idx="10">
                  <c:v>Hele landet</c:v>
                </c:pt>
              </c:strCache>
            </c:strRef>
          </c:cat>
          <c:val>
            <c:numRef>
              <c:f>'Månedsvis 2020 Nordland'!$AF$2:$AF$12</c:f>
              <c:numCache>
                <c:formatCode>0</c:formatCode>
                <c:ptCount val="11"/>
                <c:pt idx="0">
                  <c:v>81.044957472660997</c:v>
                </c:pt>
                <c:pt idx="1">
                  <c:v>63.423050379572118</c:v>
                </c:pt>
                <c:pt idx="2">
                  <c:v>64.044038668098821</c:v>
                </c:pt>
                <c:pt idx="3">
                  <c:v>61.956392231621592</c:v>
                </c:pt>
                <c:pt idx="4">
                  <c:v>103.2258064516129</c:v>
                </c:pt>
                <c:pt idx="5">
                  <c:v>60.171775008420347</c:v>
                </c:pt>
                <c:pt idx="6">
                  <c:v>52.222860425043081</c:v>
                </c:pt>
                <c:pt idx="7">
                  <c:v>60.135593220338976</c:v>
                </c:pt>
                <c:pt idx="8">
                  <c:v>48.754285714285714</c:v>
                </c:pt>
                <c:pt idx="9">
                  <c:v>51.463097972635573</c:v>
                </c:pt>
                <c:pt idx="10">
                  <c:v>46.565166184335574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D9-4DC0-9192-0C39DACCF356}"/>
            </c:ext>
          </c:extLst>
        </c:ser>
        <c:ser>
          <c:idx val="1"/>
          <c:order val="1"/>
          <c:tx>
            <c:strRef>
              <c:f>'Månedsvis 2020 Nordland'!$AG$1</c:f>
              <c:strCache>
                <c:ptCount val="1"/>
                <c:pt idx="0">
                  <c:v>okt.20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'Månedsvis 2020 Nordland'!$A$2:$A$12</c:f>
              <c:strCache>
                <c:ptCount val="11"/>
                <c:pt idx="0">
                  <c:v>Værøy</c:v>
                </c:pt>
                <c:pt idx="1">
                  <c:v>Mosjøen</c:v>
                </c:pt>
                <c:pt idx="2">
                  <c:v>Andøya</c:v>
                </c:pt>
                <c:pt idx="3">
                  <c:v>Brønnøysund</c:v>
                </c:pt>
                <c:pt idx="4">
                  <c:v>Røst</c:v>
                </c:pt>
                <c:pt idx="5">
                  <c:v>Leknes</c:v>
                </c:pt>
                <c:pt idx="6">
                  <c:v>Svolvær</c:v>
                </c:pt>
                <c:pt idx="7">
                  <c:v>Sandnessjøen</c:v>
                </c:pt>
                <c:pt idx="8">
                  <c:v>Stokmarknes</c:v>
                </c:pt>
                <c:pt idx="9">
                  <c:v>Mo i Rana</c:v>
                </c:pt>
                <c:pt idx="10">
                  <c:v>Hele landet</c:v>
                </c:pt>
              </c:strCache>
            </c:strRef>
          </c:cat>
          <c:val>
            <c:numRef>
              <c:f>'Månedsvis 2020 Nordland'!$AG$2:$AG$12</c:f>
              <c:numCache>
                <c:formatCode>0</c:formatCode>
                <c:ptCount val="11"/>
                <c:pt idx="0">
                  <c:v>91.759776536312856</c:v>
                </c:pt>
                <c:pt idx="1">
                  <c:v>72.93072824156306</c:v>
                </c:pt>
                <c:pt idx="2">
                  <c:v>72.41076653013458</c:v>
                </c:pt>
                <c:pt idx="3">
                  <c:v>65.733772342427088</c:v>
                </c:pt>
                <c:pt idx="4">
                  <c:v>64.964539007092199</c:v>
                </c:pt>
                <c:pt idx="5">
                  <c:v>61.708645336963919</c:v>
                </c:pt>
                <c:pt idx="6">
                  <c:v>57.828220858895705</c:v>
                </c:pt>
                <c:pt idx="7">
                  <c:v>55.938242280285031</c:v>
                </c:pt>
                <c:pt idx="8">
                  <c:v>55.862143010521791</c:v>
                </c:pt>
                <c:pt idx="9">
                  <c:v>52.980834055667913</c:v>
                </c:pt>
                <c:pt idx="10">
                  <c:v>47.582347255907074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D9-4DC0-9192-0C39DACCF3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00777120"/>
        <c:axId val="800778432"/>
      </c:barChart>
      <c:catAx>
        <c:axId val="80077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00778432"/>
        <c:crosses val="autoZero"/>
        <c:auto val="1"/>
        <c:lblAlgn val="ctr"/>
        <c:lblOffset val="100"/>
        <c:noMultiLvlLbl val="0"/>
      </c:catAx>
      <c:valAx>
        <c:axId val="80077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0077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Forhold mellom passasjerinntekter og FOT-tilskudd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'Totaler 2019-2020'!$B$98</c:f>
              <c:strCache>
                <c:ptCount val="1"/>
                <c:pt idx="0">
                  <c:v>Pass.inntekter (MNOK)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'Totaler 2019-2020'!$A$99:$A$101</c:f>
              <c:strCache>
                <c:ptCount val="3"/>
                <c:pt idx="0">
                  <c:v>Troms/Finnmark </c:v>
                </c:pt>
                <c:pt idx="1">
                  <c:v>Nordland</c:v>
                </c:pt>
                <c:pt idx="2">
                  <c:v>Trøndelag</c:v>
                </c:pt>
              </c:strCache>
            </c:strRef>
          </c:cat>
          <c:val>
            <c:numRef>
              <c:f>'Totaler 2019-2020'!$B$99:$B$101</c:f>
              <c:numCache>
                <c:formatCode>#,##0</c:formatCode>
                <c:ptCount val="3"/>
                <c:pt idx="0">
                  <c:v>97.046317999999999</c:v>
                </c:pt>
                <c:pt idx="1">
                  <c:v>510.76987700000001</c:v>
                </c:pt>
                <c:pt idx="2">
                  <c:v>49.731355000000001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6B-47EC-8390-48D3882E659F}"/>
            </c:ext>
          </c:extLst>
        </c:ser>
        <c:ser>
          <c:idx val="1"/>
          <c:order val="1"/>
          <c:tx>
            <c:strRef>
              <c:f>'Totaler 2019-2020'!$C$98</c:f>
              <c:strCache>
                <c:ptCount val="1"/>
                <c:pt idx="0">
                  <c:v>FOT-tilskudd (MNOK)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'Totaler 2019-2020'!$A$99:$A$101</c:f>
              <c:strCache>
                <c:ptCount val="3"/>
                <c:pt idx="0">
                  <c:v>Troms/Finnmark </c:v>
                </c:pt>
                <c:pt idx="1">
                  <c:v>Nordland</c:v>
                </c:pt>
                <c:pt idx="2">
                  <c:v>Trøndelag</c:v>
                </c:pt>
              </c:strCache>
            </c:strRef>
          </c:cat>
          <c:val>
            <c:numRef>
              <c:f>'Totaler 2019-2020'!$C$99:$C$101</c:f>
              <c:numCache>
                <c:formatCode>#,##0</c:formatCode>
                <c:ptCount val="3"/>
                <c:pt idx="0">
                  <c:v>224.589349</c:v>
                </c:pt>
                <c:pt idx="1">
                  <c:v>201.28166899999999</c:v>
                </c:pt>
                <c:pt idx="2">
                  <c:v>46.306187000000001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6B-47EC-8390-48D3882E65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65483688"/>
        <c:axId val="765482376"/>
      </c:barChart>
      <c:catAx>
        <c:axId val="765483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65482376"/>
        <c:crosses val="autoZero"/>
        <c:auto val="1"/>
        <c:lblAlgn val="ctr"/>
        <c:lblOffset val="100"/>
        <c:noMultiLvlLbl val="0"/>
      </c:catAx>
      <c:valAx>
        <c:axId val="76548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6548368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35503" cy="336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38735" y="0"/>
            <a:ext cx="4235503" cy="336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46363" y="504825"/>
            <a:ext cx="4481512" cy="25209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3232" y="3194209"/>
            <a:ext cx="7167775" cy="30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388417"/>
            <a:ext cx="4235503" cy="336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38735" y="6388417"/>
            <a:ext cx="4235503" cy="336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fld id="{2E0A4657-00C9-4B1F-B9DE-1B24037020E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14920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1953FAC-8C22-4CD9-B5ED-F1864AAFBFF5}" type="slidenum">
              <a:rPr lang="nb-NO" altLang="nb-NO" smtClean="0"/>
              <a:pPr eaLnBrk="1" hangingPunct="1">
                <a:spcBef>
                  <a:spcPct val="0"/>
                </a:spcBef>
              </a:pPr>
              <a:t>1</a:t>
            </a:fld>
            <a:endParaRPr lang="nb-NO" altLang="nb-NO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46363" y="504825"/>
            <a:ext cx="4481512" cy="252095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b-NO" altLang="nb-NO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999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0A4657-00C9-4B1F-B9DE-1B24037020E5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8962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33400" y="980728"/>
            <a:ext cx="10363200" cy="46831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30424" y="1916832"/>
            <a:ext cx="9718104" cy="4114800"/>
          </a:xfrm>
          <a:prstGeom prst="rect">
            <a:avLst/>
          </a:prstGeom>
        </p:spPr>
        <p:txBody>
          <a:bodyPr/>
          <a:lstStyle>
            <a:lvl4pPr>
              <a:defRPr sz="1200">
                <a:latin typeface="+mj-lt"/>
              </a:defRPr>
            </a:lvl4pPr>
            <a:lvl5pPr>
              <a:defRPr sz="1200">
                <a:latin typeface="+mj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55638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8DB5A-CF74-4732-8ECC-6E266D88456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3591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14400" y="1828800"/>
            <a:ext cx="508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508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2B96B-1457-4AA1-BD2B-3D61C576CF5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9812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0CB0C-8891-4F77-98BF-0CC85635C2E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9512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6E938D-6DDE-4E5A-B09B-9A157E72493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8507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D1AC1-00D0-4010-B493-8A45CE59ED7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3042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E7129-BAB3-4659-B821-B9378C01587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904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5A4D6-0C5D-40B5-9B64-7705BEC4202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1660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914400" y="1828800"/>
            <a:ext cx="10363200" cy="4114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C42B9C-44A4-4136-8BE2-507E7C17846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5628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686800" y="914400"/>
            <a:ext cx="2590800" cy="50292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914400" y="914400"/>
            <a:ext cx="75692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CBC4D1-8BEB-40D8-897B-FBA7B987869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8231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914401"/>
            <a:ext cx="10363200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nb-NO" alt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45225"/>
            <a:ext cx="12163814" cy="141277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A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A3"/>
          </a:solidFill>
          <a:latin typeface="Arial" charset="0"/>
          <a:cs typeface="Times New Roman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A3"/>
          </a:solidFill>
          <a:latin typeface="Arial" charset="0"/>
          <a:cs typeface="Times New Roman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A3"/>
          </a:solidFill>
          <a:latin typeface="Arial" charset="0"/>
          <a:cs typeface="Times New Roman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A3"/>
          </a:solidFill>
          <a:latin typeface="Arial" charset="0"/>
          <a:cs typeface="Times New Roman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A3"/>
          </a:solidFill>
          <a:latin typeface="Arial" charset="0"/>
          <a:cs typeface="Times New Roman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A3"/>
          </a:solidFill>
          <a:latin typeface="Arial" charset="0"/>
          <a:cs typeface="Times New Roman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A3"/>
          </a:solidFill>
          <a:latin typeface="Arial" charset="0"/>
          <a:cs typeface="Times New Roman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A3"/>
          </a:solidFill>
          <a:latin typeface="Arial" charset="0"/>
          <a:cs typeface="Times New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200">
          <a:solidFill>
            <a:schemeClr val="tx1"/>
          </a:solidFill>
          <a:latin typeface="+mj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j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4" Type="http://schemas.openxmlformats.org/officeDocument/2006/relationships/image" Target="cid:image002.png@01D681D6.446E44B0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15677" y="0"/>
            <a:ext cx="12176323" cy="1119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pic>
        <p:nvPicPr>
          <p:cNvPr id="3076" name="Picture 5" descr="C:\Documents and Settings\RBK27\Skrivebord\LOGO\NFK LOGO\Logo_nfk_CMY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92" y="404664"/>
            <a:ext cx="19050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Sylinder 2"/>
          <p:cNvSpPr txBox="1"/>
          <p:nvPr/>
        </p:nvSpPr>
        <p:spPr>
          <a:xfrm>
            <a:off x="25574" y="4437112"/>
            <a:ext cx="4392488" cy="16927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3200" dirty="0">
                <a:latin typeface="+mn-lt"/>
              </a:rPr>
              <a:t>FOT-ruter i Nord-Norge</a:t>
            </a:r>
          </a:p>
          <a:p>
            <a:endParaRPr lang="nb-NO" sz="2000" dirty="0">
              <a:latin typeface="+mn-lt"/>
            </a:endParaRPr>
          </a:p>
          <a:p>
            <a:r>
              <a:rPr lang="nb-NO" sz="2000" dirty="0">
                <a:latin typeface="+mn-lt"/>
              </a:rPr>
              <a:t>Lars Stinessen</a:t>
            </a:r>
          </a:p>
          <a:p>
            <a:r>
              <a:rPr lang="nb-NO" sz="1600" dirty="0">
                <a:latin typeface="+mn-lt"/>
              </a:rPr>
              <a:t>Rådgiver luftfart</a:t>
            </a:r>
          </a:p>
          <a:p>
            <a:r>
              <a:rPr lang="nb-NO" sz="1600" dirty="0">
                <a:latin typeface="+mn-lt"/>
              </a:rPr>
              <a:t>16.11.2020.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0E292EA7-169D-4C14-99A8-07DA3B610079}"/>
              </a:ext>
            </a:extLst>
          </p:cNvPr>
          <p:cNvSpPr txBox="1"/>
          <p:nvPr/>
        </p:nvSpPr>
        <p:spPr>
          <a:xfrm>
            <a:off x="7104112" y="4869160"/>
            <a:ext cx="4270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>
                <a:latin typeface="+mn-lt"/>
              </a:rPr>
              <a:t>Bilde lånt fra Widerøe, presentasjon av Terje Skram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6EAA8C3-C3A4-4FE8-871F-AB01F48B2C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4" b="37544"/>
          <a:stretch/>
        </p:blipFill>
        <p:spPr>
          <a:xfrm>
            <a:off x="5519936" y="44741"/>
            <a:ext cx="6625827" cy="43908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" y="0"/>
            <a:ext cx="12096000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919FFEF-E50D-42B9-8A85-FD302655426D}"/>
              </a:ext>
            </a:extLst>
          </p:cNvPr>
          <p:cNvSpPr txBox="1"/>
          <p:nvPr/>
        </p:nvSpPr>
        <p:spPr>
          <a:xfrm>
            <a:off x="911424" y="404664"/>
            <a:ext cx="1051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latin typeface="+mn-lt"/>
              </a:rPr>
              <a:t>Bakgrunn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BB870E2-B6B5-48C4-BE70-A6556C26A6C2}"/>
              </a:ext>
            </a:extLst>
          </p:cNvPr>
          <p:cNvSpPr txBox="1"/>
          <p:nvPr/>
        </p:nvSpPr>
        <p:spPr>
          <a:xfrm>
            <a:off x="1127448" y="1268760"/>
            <a:ext cx="100091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Regionreform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Fylkeskommunene overtar forvaltningen av anbudsrutene for fly (FOT)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Ny kontraktsperiode 1. april 2022 – 31. mars 2027. Alle </a:t>
            </a:r>
            <a:r>
              <a:rPr lang="nb-NO" sz="2000" dirty="0" err="1">
                <a:latin typeface="+mn-lt"/>
              </a:rPr>
              <a:t>ruteomr</a:t>
            </a:r>
            <a:r>
              <a:rPr lang="nb-NO" sz="2000" dirty="0">
                <a:latin typeface="+mn-lt"/>
              </a:rPr>
              <a:t>. fra TRD og nordover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Ny rute BOO-EVE fra 1. jan 2021. Forvaltes av SD til 31. mars 2022.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 err="1">
                <a:latin typeface="+mn-lt"/>
              </a:rPr>
              <a:t>Helkopterrute</a:t>
            </a:r>
            <a:r>
              <a:rPr lang="nb-NO" sz="2000" dirty="0">
                <a:latin typeface="+mn-lt"/>
              </a:rPr>
              <a:t> BOO-Værøy 1. august 2019 – 31. juli 2024. Kontraktforvaltning og budsjettmidler overtas av </a:t>
            </a:r>
            <a:r>
              <a:rPr lang="nb-NO" sz="2000" dirty="0" err="1">
                <a:latin typeface="+mn-lt"/>
              </a:rPr>
              <a:t>Nfk</a:t>
            </a:r>
            <a:r>
              <a:rPr lang="nb-NO" sz="2000" dirty="0">
                <a:latin typeface="+mn-lt"/>
              </a:rPr>
              <a:t> 1. jan 2021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sz="20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Fordel ved reform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«</a:t>
            </a:r>
            <a:r>
              <a:rPr lang="nb-NO" sz="2000" i="1" dirty="0">
                <a:latin typeface="+mn-lt"/>
              </a:rPr>
              <a:t>øket regional prioriteringseffektivitet</a:t>
            </a:r>
            <a:r>
              <a:rPr lang="nb-NO" sz="2000" dirty="0">
                <a:latin typeface="+mn-lt"/>
              </a:rPr>
              <a:t>»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sz="20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Utfordringer ved reform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Ekstra </a:t>
            </a:r>
            <a:r>
              <a:rPr lang="nb-NO" sz="2000" dirty="0" err="1">
                <a:latin typeface="+mn-lt"/>
              </a:rPr>
              <a:t>adminkostnader</a:t>
            </a:r>
            <a:endParaRPr lang="nb-NO" sz="2000" dirty="0"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Samordning på tvers av fylkesgrenser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Mulig tap av stordriftsfordel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Mulig svak utnyttelse av flyflåte og besetninger</a:t>
            </a:r>
          </a:p>
        </p:txBody>
      </p:sp>
    </p:spTree>
    <p:extLst>
      <p:ext uri="{BB962C8B-B14F-4D97-AF65-F5344CB8AC3E}">
        <p14:creationId xmlns:p14="http://schemas.microsoft.com/office/powerpoint/2010/main" val="1252479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" y="0"/>
            <a:ext cx="12096000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919FFEF-E50D-42B9-8A85-FD302655426D}"/>
              </a:ext>
            </a:extLst>
          </p:cNvPr>
          <p:cNvSpPr txBox="1"/>
          <p:nvPr/>
        </p:nvSpPr>
        <p:spPr>
          <a:xfrm>
            <a:off x="911424" y="404664"/>
            <a:ext cx="1051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latin typeface="+mn-lt"/>
              </a:rPr>
              <a:t>Hovedpunkter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BB870E2-B6B5-48C4-BE70-A6556C26A6C2}"/>
              </a:ext>
            </a:extLst>
          </p:cNvPr>
          <p:cNvSpPr txBox="1"/>
          <p:nvPr/>
        </p:nvSpPr>
        <p:spPr>
          <a:xfrm>
            <a:off x="1127448" y="1268760"/>
            <a:ext cx="100091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latin typeface="+mn-lt"/>
              </a:rPr>
              <a:t>Fra tidligere høringer, uttalelser og vedtak kan følgende slutninger trekkes:</a:t>
            </a:r>
          </a:p>
          <a:p>
            <a:endParaRPr lang="nb-NO" sz="20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Uakseptabel svekkelse av tilbud mellom Salten og Ofoten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Uakseptabel svekkelse av tilbud på Helgeland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Vanskeligere for pasienttransport, næringsliv, reiseliv og privatpersoner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For høye billettpriser på Stokmarknes (kommersiell)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Fylkeskommunene skal samarbeide</a:t>
            </a:r>
          </a:p>
        </p:txBody>
      </p:sp>
    </p:spTree>
    <p:extLst>
      <p:ext uri="{BB962C8B-B14F-4D97-AF65-F5344CB8AC3E}">
        <p14:creationId xmlns:p14="http://schemas.microsoft.com/office/powerpoint/2010/main" val="291983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" y="11038"/>
            <a:ext cx="12096000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919FFEF-E50D-42B9-8A85-FD302655426D}"/>
              </a:ext>
            </a:extLst>
          </p:cNvPr>
          <p:cNvSpPr txBox="1"/>
          <p:nvPr/>
        </p:nvSpPr>
        <p:spPr>
          <a:xfrm>
            <a:off x="911424" y="404664"/>
            <a:ext cx="1051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latin typeface="+mn-lt"/>
              </a:rPr>
              <a:t>Faktiske forhold, regionvis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BB870E2-B6B5-48C4-BE70-A6556C26A6C2}"/>
              </a:ext>
            </a:extLst>
          </p:cNvPr>
          <p:cNvSpPr txBox="1"/>
          <p:nvPr/>
        </p:nvSpPr>
        <p:spPr>
          <a:xfrm>
            <a:off x="1127448" y="1268760"/>
            <a:ext cx="100091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latin typeface="+mn-lt"/>
              </a:rPr>
              <a:t>Kilder:</a:t>
            </a:r>
          </a:p>
          <a:p>
            <a:endParaRPr lang="nb-NO" sz="20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Anbudsdokumenter 2012-2017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000000"/>
                </a:solidFill>
                <a:latin typeface="Arial"/>
              </a:rPr>
              <a:t>Anbudsdokumenter 2017-2022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000000"/>
                </a:solidFill>
                <a:latin typeface="Arial"/>
              </a:rPr>
              <a:t>Ruteprogram 2014, representativt for 2012-2017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000000"/>
                </a:solidFill>
                <a:latin typeface="Arial"/>
              </a:rPr>
              <a:t>Ruteprogram 2020, før og etter Covid-19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000000"/>
                </a:solidFill>
                <a:latin typeface="Arial"/>
              </a:rPr>
              <a:t>Statistikk fra Helse Nord</a:t>
            </a:r>
          </a:p>
          <a:p>
            <a:endParaRPr lang="nb-NO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90175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" y="0"/>
            <a:ext cx="12096000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919FFEF-E50D-42B9-8A85-FD302655426D}"/>
              </a:ext>
            </a:extLst>
          </p:cNvPr>
          <p:cNvSpPr txBox="1"/>
          <p:nvPr/>
        </p:nvSpPr>
        <p:spPr>
          <a:xfrm>
            <a:off x="911424" y="404664"/>
            <a:ext cx="1051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latin typeface="+mn-lt"/>
              </a:rPr>
              <a:t>Ofoten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BB870E2-B6B5-48C4-BE70-A6556C26A6C2}"/>
              </a:ext>
            </a:extLst>
          </p:cNvPr>
          <p:cNvSpPr txBox="1"/>
          <p:nvPr/>
        </p:nvSpPr>
        <p:spPr>
          <a:xfrm>
            <a:off x="1127448" y="1268760"/>
            <a:ext cx="100091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Evenes – Tromsø stabil siden 2012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I 2014: Samlet for Narvik/Framnes og Evenes til Bodø; 30 ukentlige avganger hver vei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1. april 2017: Framnes legges ned. Widerøe flyr kommersielt BOO-EVE.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Mai 2020: Widerøe legger ned ruten BOO-EVE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Mai 2020 – des 2020: INTET flytilbud mellom Salten og Ofoten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Januar 2021: Ny FOT-rute BOO-EVE, 12 ukentlige avganger, </a:t>
            </a:r>
            <a:r>
              <a:rPr lang="nb-NO" sz="2000" dirty="0" err="1">
                <a:latin typeface="+mn-lt"/>
              </a:rPr>
              <a:t>tilsv</a:t>
            </a:r>
            <a:r>
              <a:rPr lang="nb-NO" sz="2000" dirty="0">
                <a:latin typeface="+mn-lt"/>
              </a:rPr>
              <a:t> 40 % av den samlede trafikken før 2017</a:t>
            </a:r>
          </a:p>
        </p:txBody>
      </p:sp>
    </p:spTree>
    <p:extLst>
      <p:ext uri="{BB962C8B-B14F-4D97-AF65-F5344CB8AC3E}">
        <p14:creationId xmlns:p14="http://schemas.microsoft.com/office/powerpoint/2010/main" val="112656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" y="0"/>
            <a:ext cx="12096000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919FFEF-E50D-42B9-8A85-FD302655426D}"/>
              </a:ext>
            </a:extLst>
          </p:cNvPr>
          <p:cNvSpPr txBox="1"/>
          <p:nvPr/>
        </p:nvSpPr>
        <p:spPr>
          <a:xfrm>
            <a:off x="911424" y="404664"/>
            <a:ext cx="1051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latin typeface="+mn-lt"/>
              </a:rPr>
              <a:t>Ofoten</a:t>
            </a:r>
          </a:p>
        </p:txBody>
      </p:sp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B03B3514-2F7C-4C9F-A7E8-48804B90E7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357151"/>
              </p:ext>
            </p:extLst>
          </p:nvPr>
        </p:nvGraphicFramePr>
        <p:xfrm>
          <a:off x="911424" y="1196752"/>
          <a:ext cx="10369151" cy="48290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7553">
                  <a:extLst>
                    <a:ext uri="{9D8B030D-6E8A-4147-A177-3AD203B41FA5}">
                      <a16:colId xmlns:a16="http://schemas.microsoft.com/office/drawing/2014/main" val="1372814648"/>
                    </a:ext>
                  </a:extLst>
                </a:gridCol>
                <a:gridCol w="4310799">
                  <a:extLst>
                    <a:ext uri="{9D8B030D-6E8A-4147-A177-3AD203B41FA5}">
                      <a16:colId xmlns:a16="http://schemas.microsoft.com/office/drawing/2014/main" val="1317235063"/>
                    </a:ext>
                  </a:extLst>
                </a:gridCol>
                <a:gridCol w="4310799">
                  <a:extLst>
                    <a:ext uri="{9D8B030D-6E8A-4147-A177-3AD203B41FA5}">
                      <a16:colId xmlns:a16="http://schemas.microsoft.com/office/drawing/2014/main" val="3382174892"/>
                    </a:ext>
                  </a:extLst>
                </a:gridCol>
              </a:tblGrid>
              <a:tr h="120726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>
                          <a:effectLst/>
                        </a:rPr>
                        <a:t>5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>
                          <a:effectLst/>
                        </a:rPr>
                        <a:t>EVE-TOS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>
                          <a:effectLst/>
                        </a:rPr>
                        <a:t>To daglig man-fre </a:t>
                      </a:r>
                      <a:r>
                        <a:rPr lang="nb-NO" sz="1100">
                          <a:effectLst/>
                          <a:highlight>
                            <a:srgbClr val="00FF00"/>
                          </a:highlight>
                        </a:rPr>
                        <a:t>OK</a:t>
                      </a:r>
                      <a:endParaRPr lang="nb-NO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>
                          <a:effectLst/>
                        </a:rPr>
                        <a:t>To avg samlet lør-søn </a:t>
                      </a:r>
                      <a:r>
                        <a:rPr lang="nb-NO" sz="1100">
                          <a:effectLst/>
                          <a:highlight>
                            <a:srgbClr val="00FF00"/>
                          </a:highlight>
                        </a:rPr>
                        <a:t>OK</a:t>
                      </a:r>
                      <a:endParaRPr lang="nb-NO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>
                          <a:effectLst/>
                        </a:rPr>
                        <a:t>Man-fre land TOS før 10:00 </a:t>
                      </a:r>
                      <a:r>
                        <a:rPr lang="nb-NO" sz="1100">
                          <a:effectLst/>
                          <a:highlight>
                            <a:srgbClr val="00FF00"/>
                          </a:highlight>
                        </a:rPr>
                        <a:t>OK</a:t>
                      </a:r>
                      <a:endParaRPr lang="nb-NO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>
                          <a:effectLst/>
                        </a:rPr>
                        <a:t>15 500 seter årlig </a:t>
                      </a:r>
                      <a:r>
                        <a:rPr lang="nb-NO" sz="1100">
                          <a:effectLst/>
                          <a:highlight>
                            <a:srgbClr val="00FF00"/>
                          </a:highlight>
                        </a:rPr>
                        <a:t>OK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4751009"/>
                  </a:ext>
                </a:extLst>
              </a:tr>
              <a:tr h="1207262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>
                          <a:effectLst/>
                        </a:rPr>
                        <a:t>TOS-EVE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>
                          <a:effectLst/>
                        </a:rPr>
                        <a:t>To daglig man-fre </a:t>
                      </a:r>
                      <a:r>
                        <a:rPr lang="nb-NO" sz="1100">
                          <a:effectLst/>
                          <a:highlight>
                            <a:srgbClr val="00FF00"/>
                          </a:highlight>
                        </a:rPr>
                        <a:t>OK</a:t>
                      </a:r>
                      <a:endParaRPr lang="nb-NO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>
                          <a:effectLst/>
                        </a:rPr>
                        <a:t>To avg samlet lør-søn </a:t>
                      </a:r>
                      <a:r>
                        <a:rPr lang="nb-NO" sz="1100">
                          <a:effectLst/>
                          <a:highlight>
                            <a:srgbClr val="00FF00"/>
                          </a:highlight>
                        </a:rPr>
                        <a:t>OK</a:t>
                      </a:r>
                      <a:endParaRPr lang="nb-NO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>
                          <a:effectLst/>
                        </a:rPr>
                        <a:t>Man-fre siste avg etter 16:00 </a:t>
                      </a:r>
                      <a:r>
                        <a:rPr lang="nb-NO" sz="1100">
                          <a:effectLst/>
                          <a:highlight>
                            <a:srgbClr val="00FF00"/>
                          </a:highlight>
                        </a:rPr>
                        <a:t>OK</a:t>
                      </a:r>
                      <a:endParaRPr lang="nb-NO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>
                          <a:effectLst/>
                        </a:rPr>
                        <a:t>15 500 seter årlig </a:t>
                      </a:r>
                      <a:r>
                        <a:rPr lang="nb-NO" sz="1100">
                          <a:effectLst/>
                          <a:highlight>
                            <a:srgbClr val="00FF00"/>
                          </a:highlight>
                        </a:rPr>
                        <a:t>OK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89456099"/>
                  </a:ext>
                </a:extLst>
              </a:tr>
              <a:tr h="120726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>
                          <a:effectLst/>
                        </a:rPr>
                        <a:t>Nytt, fra 1. jan 2021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>
                          <a:effectLst/>
                        </a:rPr>
                        <a:t>EVE-BOO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>
                          <a:effectLst/>
                        </a:rPr>
                        <a:t>To daglig man-fre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>
                          <a:effectLst/>
                        </a:rPr>
                        <a:t>To avg samlet lør-søn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>
                          <a:effectLst/>
                        </a:rPr>
                        <a:t>Man-fre land BOO senest 08:30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>
                          <a:effectLst/>
                        </a:rPr>
                        <a:t>16 250 seter årlig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4863284"/>
                  </a:ext>
                </a:extLst>
              </a:tr>
              <a:tr h="1207262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>
                          <a:effectLst/>
                        </a:rPr>
                        <a:t>BOO-EVE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 dirty="0">
                          <a:effectLst/>
                        </a:rPr>
                        <a:t>To daglig man-</a:t>
                      </a:r>
                      <a:r>
                        <a:rPr lang="nb-NO" sz="1100" dirty="0" err="1">
                          <a:effectLst/>
                        </a:rPr>
                        <a:t>fre</a:t>
                      </a:r>
                      <a:endParaRPr lang="nb-NO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 dirty="0">
                          <a:effectLst/>
                        </a:rPr>
                        <a:t>To </a:t>
                      </a:r>
                      <a:r>
                        <a:rPr lang="nb-NO" sz="1100" dirty="0" err="1">
                          <a:effectLst/>
                        </a:rPr>
                        <a:t>avg</a:t>
                      </a:r>
                      <a:r>
                        <a:rPr lang="nb-NO" sz="1100" dirty="0">
                          <a:effectLst/>
                        </a:rPr>
                        <a:t> samlet lør-</a:t>
                      </a:r>
                      <a:r>
                        <a:rPr lang="nb-NO" sz="1100" dirty="0" err="1">
                          <a:effectLst/>
                        </a:rPr>
                        <a:t>søn</a:t>
                      </a:r>
                      <a:endParaRPr lang="nb-NO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 dirty="0">
                          <a:effectLst/>
                        </a:rPr>
                        <a:t>Man-</a:t>
                      </a:r>
                      <a:r>
                        <a:rPr lang="nb-NO" sz="1100" dirty="0" err="1">
                          <a:effectLst/>
                        </a:rPr>
                        <a:t>fre</a:t>
                      </a:r>
                      <a:r>
                        <a:rPr lang="nb-NO" sz="1100" dirty="0">
                          <a:effectLst/>
                        </a:rPr>
                        <a:t> siste </a:t>
                      </a:r>
                      <a:r>
                        <a:rPr lang="nb-NO" sz="1100" dirty="0" err="1">
                          <a:effectLst/>
                        </a:rPr>
                        <a:t>avg</a:t>
                      </a:r>
                      <a:r>
                        <a:rPr lang="nb-NO" sz="1100" dirty="0">
                          <a:effectLst/>
                        </a:rPr>
                        <a:t> tidligst 17:00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 dirty="0">
                          <a:effectLst/>
                        </a:rPr>
                        <a:t>16 250 seter årlig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729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1431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0" y="0"/>
            <a:ext cx="12096000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919FFEF-E50D-42B9-8A85-FD302655426D}"/>
              </a:ext>
            </a:extLst>
          </p:cNvPr>
          <p:cNvSpPr txBox="1"/>
          <p:nvPr/>
        </p:nvSpPr>
        <p:spPr>
          <a:xfrm>
            <a:off x="911424" y="404664"/>
            <a:ext cx="1051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latin typeface="+mn-lt"/>
              </a:rPr>
              <a:t>Konkurranseforhold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C219CAD7-F5B1-4D18-8B1C-19E0912B0E1F}"/>
              </a:ext>
            </a:extLst>
          </p:cNvPr>
          <p:cNvSpPr txBox="1"/>
          <p:nvPr/>
        </p:nvSpPr>
        <p:spPr>
          <a:xfrm>
            <a:off x="1343472" y="1340768"/>
            <a:ext cx="9721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Widerøe er i praksis eneste aktuelle tilbyder på kortbane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På lengre baner (1199 m eller mer), flere aktuelle tilbydere</a:t>
            </a: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5EB2CA30-5D6C-4017-8095-EA2CF554AF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816378"/>
              </p:ext>
            </p:extLst>
          </p:nvPr>
        </p:nvGraphicFramePr>
        <p:xfrm>
          <a:off x="3143672" y="2053389"/>
          <a:ext cx="5394325" cy="42710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6330">
                  <a:extLst>
                    <a:ext uri="{9D8B030D-6E8A-4147-A177-3AD203B41FA5}">
                      <a16:colId xmlns:a16="http://schemas.microsoft.com/office/drawing/2014/main" val="479698030"/>
                    </a:ext>
                  </a:extLst>
                </a:gridCol>
                <a:gridCol w="4277995">
                  <a:extLst>
                    <a:ext uri="{9D8B030D-6E8A-4147-A177-3AD203B41FA5}">
                      <a16:colId xmlns:a16="http://schemas.microsoft.com/office/drawing/2014/main" val="188626244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algn="ctr"/>
                      <a:r>
                        <a:rPr lang="nn-NO" sz="1200">
                          <a:effectLst/>
                        </a:rPr>
                        <a:t>Ruteområde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n-NO" sz="1200">
                          <a:effectLst/>
                        </a:rPr>
                        <a:t>Rute(r)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6848147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pPr algn="ctr"/>
                      <a:r>
                        <a:rPr lang="nn-NO" sz="1200">
                          <a:effectLst/>
                        </a:rPr>
                        <a:t>1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n-NO" sz="1200">
                          <a:effectLst/>
                        </a:rPr>
                        <a:t>Ruter mellom Kirkenes, Vadsø, Vardø, Båtsfjord, Berlevåg, Mehamn, Honningsvåg, Hammerfest og Alta.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745484"/>
                  </a:ext>
                </a:extLst>
              </a:tr>
              <a:tr h="386715">
                <a:tc>
                  <a:txBody>
                    <a:bodyPr/>
                    <a:lstStyle/>
                    <a:p>
                      <a:pPr algn="ctr"/>
                      <a:r>
                        <a:rPr lang="nn-NO" sz="1200">
                          <a:effectLst/>
                        </a:rPr>
                        <a:t>2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n-NO" sz="1200">
                          <a:effectLst/>
                        </a:rPr>
                        <a:t>Hasvik – Tromsø v.v.</a:t>
                      </a:r>
                      <a:endParaRPr lang="nb-NO" sz="1200">
                        <a:effectLst/>
                      </a:endParaRPr>
                    </a:p>
                    <a:p>
                      <a:r>
                        <a:rPr lang="nn-NO" sz="1200">
                          <a:effectLst/>
                        </a:rPr>
                        <a:t>Hasvik – Hammerfest v.v. </a:t>
                      </a:r>
                      <a:endParaRPr lang="nb-NO" sz="1200">
                        <a:effectLst/>
                      </a:endParaRPr>
                    </a:p>
                    <a:p>
                      <a:r>
                        <a:rPr lang="nn-NO" sz="1200">
                          <a:effectLst/>
                        </a:rPr>
                        <a:t>Sørkjosen – Tromsø v.v.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4767253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ctr"/>
                      <a:r>
                        <a:rPr lang="nn-NO" sz="1200">
                          <a:effectLst/>
                        </a:rPr>
                        <a:t>3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effectLst/>
                        </a:rPr>
                        <a:t>Lakselv – Tromsø v.v.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6769529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ctr"/>
                      <a:r>
                        <a:rPr lang="nn-NO" sz="1200">
                          <a:effectLst/>
                        </a:rPr>
                        <a:t>4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effectLst/>
                        </a:rPr>
                        <a:t>Andøya – Bodø v.v.</a:t>
                      </a:r>
                    </a:p>
                    <a:p>
                      <a:r>
                        <a:rPr lang="nb-NO" sz="1200">
                          <a:effectLst/>
                        </a:rPr>
                        <a:t>Andøya – Tromsø v.v.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53270112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ctr"/>
                      <a:r>
                        <a:rPr lang="nn-NO" sz="1200">
                          <a:effectLst/>
                        </a:rPr>
                        <a:t>5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effectLst/>
                        </a:rPr>
                        <a:t>Harstad/Narvik – Tromsø v.v.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6492620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ctr"/>
                      <a:r>
                        <a:rPr lang="nn-NO" sz="1200">
                          <a:effectLst/>
                        </a:rPr>
                        <a:t>6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effectLst/>
                        </a:rPr>
                        <a:t>Svolvær – Bodø v.v.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6656996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ctr"/>
                      <a:r>
                        <a:rPr lang="nn-NO" sz="1200">
                          <a:effectLst/>
                        </a:rPr>
                        <a:t>7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effectLst/>
                        </a:rPr>
                        <a:t>Leknes – Bodø v.v.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069792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ctr"/>
                      <a:r>
                        <a:rPr lang="nn-NO" sz="1200">
                          <a:effectLst/>
                        </a:rPr>
                        <a:t>8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effectLst/>
                        </a:rPr>
                        <a:t>Røst – Bodø v.v.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4344596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ctr"/>
                      <a:r>
                        <a:rPr lang="nn-NO" sz="1200">
                          <a:effectLst/>
                        </a:rPr>
                        <a:t>9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effectLst/>
                        </a:rPr>
                        <a:t>Brønnøysund – Bodø v.v.</a:t>
                      </a:r>
                    </a:p>
                    <a:p>
                      <a:r>
                        <a:rPr lang="nb-NO" sz="1200">
                          <a:effectLst/>
                        </a:rPr>
                        <a:t>Brønnøysund – Trondheim v.v.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2533969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ctr"/>
                      <a:r>
                        <a:rPr lang="nn-NO" sz="1200">
                          <a:effectLst/>
                        </a:rPr>
                        <a:t>10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effectLst/>
                        </a:rPr>
                        <a:t>Sandnessjøen – Bodø v.v.</a:t>
                      </a:r>
                    </a:p>
                    <a:p>
                      <a:r>
                        <a:rPr lang="nb-NO" sz="1200">
                          <a:effectLst/>
                        </a:rPr>
                        <a:t>Sandnessjøen – Trondheim v.v.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8089503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ctr"/>
                      <a:r>
                        <a:rPr lang="nn-NO" sz="1200">
                          <a:effectLst/>
                        </a:rPr>
                        <a:t>11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nb-NO" sz="1200">
                          <a:effectLst/>
                        </a:rPr>
                        <a:t>Mo i Rana – Bodø v.v. </a:t>
                      </a:r>
                    </a:p>
                    <a:p>
                      <a:pPr algn="just"/>
                      <a:r>
                        <a:rPr lang="nb-NO" sz="1200">
                          <a:effectLst/>
                        </a:rPr>
                        <a:t>Mo i Rana – Trondheim v.v.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4910391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ctr"/>
                      <a:r>
                        <a:rPr lang="nn-NO" sz="1200">
                          <a:effectLst/>
                        </a:rPr>
                        <a:t>12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effectLst/>
                        </a:rPr>
                        <a:t>Mosjøen – Bodø v.v.</a:t>
                      </a:r>
                    </a:p>
                    <a:p>
                      <a:r>
                        <a:rPr lang="nb-NO" sz="1200">
                          <a:effectLst/>
                        </a:rPr>
                        <a:t>Mosjøen – Trondheim v.v.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3633827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ctr"/>
                      <a:r>
                        <a:rPr lang="nn-NO" sz="1200">
                          <a:effectLst/>
                        </a:rPr>
                        <a:t>13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nb-NO" sz="1200" dirty="0">
                          <a:effectLst/>
                        </a:rPr>
                        <a:t>Namsos – Trondheim </a:t>
                      </a:r>
                      <a:r>
                        <a:rPr lang="nb-NO" sz="1200" dirty="0" err="1">
                          <a:effectLst/>
                        </a:rPr>
                        <a:t>v.v</a:t>
                      </a:r>
                      <a:r>
                        <a:rPr lang="nb-NO" sz="1200" dirty="0">
                          <a:effectLst/>
                        </a:rPr>
                        <a:t>.</a:t>
                      </a:r>
                    </a:p>
                    <a:p>
                      <a:pPr algn="just"/>
                      <a:r>
                        <a:rPr lang="nb-NO" sz="1200" dirty="0">
                          <a:effectLst/>
                        </a:rPr>
                        <a:t>Rørvik – Trondheim </a:t>
                      </a:r>
                      <a:r>
                        <a:rPr lang="nb-NO" sz="1200" dirty="0" err="1">
                          <a:effectLst/>
                        </a:rPr>
                        <a:t>v.v</a:t>
                      </a:r>
                      <a:r>
                        <a:rPr lang="nb-NO" sz="1200" dirty="0">
                          <a:effectLst/>
                        </a:rPr>
                        <a:t>.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110975"/>
                  </a:ext>
                </a:extLst>
              </a:tr>
            </a:tbl>
          </a:graphicData>
        </a:graphic>
      </p:graphicFrame>
      <p:sp>
        <p:nvSpPr>
          <p:cNvPr id="4" name="TekstSylinder 3">
            <a:extLst>
              <a:ext uri="{FF2B5EF4-FFF2-40B4-BE49-F238E27FC236}">
                <a16:creationId xmlns:a16="http://schemas.microsoft.com/office/drawing/2014/main" id="{A0D27415-A24E-4FEE-B1AA-8DA7BB6173D9}"/>
              </a:ext>
            </a:extLst>
          </p:cNvPr>
          <p:cNvSpPr txBox="1"/>
          <p:nvPr/>
        </p:nvSpPr>
        <p:spPr>
          <a:xfrm>
            <a:off x="3143672" y="6453336"/>
            <a:ext cx="5394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i="1" dirty="0">
                <a:latin typeface="+mn-lt"/>
              </a:rPr>
              <a:t>Ruteområder 2017-2022</a:t>
            </a:r>
          </a:p>
        </p:txBody>
      </p:sp>
    </p:spTree>
    <p:extLst>
      <p:ext uri="{BB962C8B-B14F-4D97-AF65-F5344CB8AC3E}">
        <p14:creationId xmlns:p14="http://schemas.microsoft.com/office/powerpoint/2010/main" val="1808223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" y="0"/>
            <a:ext cx="12096000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919FFEF-E50D-42B9-8A85-FD302655426D}"/>
              </a:ext>
            </a:extLst>
          </p:cNvPr>
          <p:cNvSpPr txBox="1"/>
          <p:nvPr/>
        </p:nvSpPr>
        <p:spPr>
          <a:xfrm>
            <a:off x="911424" y="404664"/>
            <a:ext cx="1051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latin typeface="+mn-lt"/>
              </a:rPr>
              <a:t>Konkurranseforhold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60DB0A53-26BC-4CFE-A96B-8B3F7F9A48D7}"/>
              </a:ext>
            </a:extLst>
          </p:cNvPr>
          <p:cNvSpPr txBox="1"/>
          <p:nvPr/>
        </p:nvSpPr>
        <p:spPr>
          <a:xfrm>
            <a:off x="1343472" y="1196752"/>
            <a:ext cx="914501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latin typeface="+mn-lt"/>
              </a:rPr>
              <a:t>Forutsetninger: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BOO-EVE tas inn fra 2022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SKN-BOO/TOS tas inn i tillegg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sz="2000" dirty="0">
              <a:latin typeface="+mn-lt"/>
            </a:endParaRPr>
          </a:p>
          <a:p>
            <a:r>
              <a:rPr lang="nb-NO" sz="2000" dirty="0">
                <a:latin typeface="+mn-lt"/>
              </a:rPr>
              <a:t>Ruteområder inndelt i enkeltstrekninger: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21 ruter (68 %) har kortbane i minst den ene enden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10 ruter (32 %) har lang bane i begge ender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sz="2000" dirty="0">
              <a:latin typeface="+mn-lt"/>
            </a:endParaRPr>
          </a:p>
          <a:p>
            <a:r>
              <a:rPr lang="nb-NO" sz="2000" dirty="0">
                <a:latin typeface="+mn-lt"/>
              </a:rPr>
              <a:t>Målt i antall passasjerer, sannsynligvis noe større andel på langbane-langbane</a:t>
            </a:r>
          </a:p>
          <a:p>
            <a:r>
              <a:rPr lang="nb-NO" sz="2000" dirty="0">
                <a:latin typeface="+mn-lt"/>
              </a:rPr>
              <a:t>Likevel, bare omtrent 1/3-del av passasjergrunnlaget som er gjenstand for reell konkurranse</a:t>
            </a:r>
          </a:p>
        </p:txBody>
      </p:sp>
    </p:spTree>
    <p:extLst>
      <p:ext uri="{BB962C8B-B14F-4D97-AF65-F5344CB8AC3E}">
        <p14:creationId xmlns:p14="http://schemas.microsoft.com/office/powerpoint/2010/main" val="243774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" y="0"/>
            <a:ext cx="12096000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919FFEF-E50D-42B9-8A85-FD302655426D}"/>
              </a:ext>
            </a:extLst>
          </p:cNvPr>
          <p:cNvSpPr txBox="1"/>
          <p:nvPr/>
        </p:nvSpPr>
        <p:spPr>
          <a:xfrm>
            <a:off x="911424" y="404664"/>
            <a:ext cx="1051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latin typeface="+mn-lt"/>
              </a:rPr>
              <a:t>Prognose for luftfarten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60DB0A53-26BC-4CFE-A96B-8B3F7F9A48D7}"/>
              </a:ext>
            </a:extLst>
          </p:cNvPr>
          <p:cNvSpPr txBox="1"/>
          <p:nvPr/>
        </p:nvSpPr>
        <p:spPr>
          <a:xfrm>
            <a:off x="1343472" y="1196752"/>
            <a:ext cx="91450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i="1" dirty="0">
                <a:latin typeface="+mn-lt"/>
              </a:rPr>
              <a:t>International Air Transport Association </a:t>
            </a:r>
            <a:r>
              <a:rPr lang="nb-NO" sz="2000" dirty="0">
                <a:latin typeface="+mn-lt"/>
              </a:rPr>
              <a:t>(IATA):</a:t>
            </a:r>
          </a:p>
          <a:p>
            <a:endParaRPr lang="nb-NO" sz="20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Passasjertrafikken ikke tilbake til 2019-nivå før kanskje i 2024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Internasjonal trafikk og langdistanse verre stilt enn kortdistanse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>
              <a:latin typeface="+mn-lt"/>
            </a:endParaRPr>
          </a:p>
          <a:p>
            <a:r>
              <a:rPr lang="nb-NO" sz="2000" dirty="0">
                <a:latin typeface="+mn-lt"/>
              </a:rPr>
              <a:t>Stor usikkerhet de nærmeste år</a:t>
            </a:r>
          </a:p>
          <a:p>
            <a:endParaRPr lang="nb-NO" sz="2000" dirty="0">
              <a:latin typeface="+mn-lt"/>
            </a:endParaRPr>
          </a:p>
          <a:p>
            <a:r>
              <a:rPr lang="nb-NO" sz="2000" dirty="0">
                <a:latin typeface="+mn-lt"/>
              </a:rPr>
              <a:t>Avventer prognoser fra Avinor om FOT-rutenettet</a:t>
            </a:r>
          </a:p>
        </p:txBody>
      </p:sp>
    </p:spTree>
    <p:extLst>
      <p:ext uri="{BB962C8B-B14F-4D97-AF65-F5344CB8AC3E}">
        <p14:creationId xmlns:p14="http://schemas.microsoft.com/office/powerpoint/2010/main" val="288471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" y="0"/>
            <a:ext cx="12096000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38F5447-0FF6-4410-AA8D-D5EA66D3B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00" y="1"/>
            <a:ext cx="12096000" cy="682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970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" y="0"/>
            <a:ext cx="12096000" cy="685800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ECADD88A-44C3-4E6B-AEAE-52169F3DC3F0}"/>
              </a:ext>
            </a:extLst>
          </p:cNvPr>
          <p:cNvPicPr/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8" y="0"/>
            <a:ext cx="10441160" cy="6237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1708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" y="0"/>
            <a:ext cx="12096000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919FFEF-E50D-42B9-8A85-FD302655426D}"/>
              </a:ext>
            </a:extLst>
          </p:cNvPr>
          <p:cNvSpPr txBox="1"/>
          <p:nvPr/>
        </p:nvSpPr>
        <p:spPr>
          <a:xfrm>
            <a:off x="911424" y="404664"/>
            <a:ext cx="1051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latin typeface="+mn-lt"/>
              </a:rPr>
              <a:t>Passasjertrafikk </a:t>
            </a:r>
            <a:r>
              <a:rPr lang="nb-NO" sz="2800" dirty="0" err="1">
                <a:latin typeface="+mn-lt"/>
              </a:rPr>
              <a:t>sep-okt</a:t>
            </a:r>
            <a:r>
              <a:rPr lang="nb-NO" sz="2800" dirty="0">
                <a:latin typeface="+mn-lt"/>
              </a:rPr>
              <a:t> 2020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EB1DB5F-C1E0-4F6F-A020-DDF1584CC2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3725040"/>
              </p:ext>
            </p:extLst>
          </p:nvPr>
        </p:nvGraphicFramePr>
        <p:xfrm>
          <a:off x="911424" y="1332549"/>
          <a:ext cx="10801199" cy="4688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18998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" y="0"/>
            <a:ext cx="12096000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919FFEF-E50D-42B9-8A85-FD302655426D}"/>
              </a:ext>
            </a:extLst>
          </p:cNvPr>
          <p:cNvSpPr txBox="1"/>
          <p:nvPr/>
        </p:nvSpPr>
        <p:spPr>
          <a:xfrm>
            <a:off x="911424" y="404664"/>
            <a:ext cx="1051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latin typeface="+mn-lt"/>
              </a:rPr>
              <a:t>Prinsippet bak FOT-ruter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BB870E2-B6B5-48C4-BE70-A6556C26A6C2}"/>
              </a:ext>
            </a:extLst>
          </p:cNvPr>
          <p:cNvSpPr txBox="1"/>
          <p:nvPr/>
        </p:nvSpPr>
        <p:spPr>
          <a:xfrm>
            <a:off x="1127448" y="1268760"/>
            <a:ext cx="100091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i="1" dirty="0">
                <a:latin typeface="+mn-lt"/>
              </a:rPr>
              <a:t>Forpliktelse til offentlig tjenesteyting </a:t>
            </a:r>
            <a:r>
              <a:rPr lang="nb-NO" sz="2000" dirty="0">
                <a:latin typeface="+mn-lt"/>
              </a:rPr>
              <a:t>(FOT):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Privat leverandør forplikter seg til en bestemt leveranse, mot en kontraktfestet kompensasjon fra Staten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Adgang til FOT regulert i Europaparlaments- og rådsforordning (EF) nr. 1008/2008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FOT skal i prinsippet ikke brukes når det eksisterer et adekvat kommersielt tilbud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Leveranse typisk definert ved kriterier som minimum kapasitet, minimum frekvenser, tidligste/seneste avgangs- og landingstider, og maksimalpriser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Tilbydere med det laveste kompensasjonskravet vinner anbudet</a:t>
            </a:r>
          </a:p>
        </p:txBody>
      </p:sp>
    </p:spTree>
    <p:extLst>
      <p:ext uri="{BB962C8B-B14F-4D97-AF65-F5344CB8AC3E}">
        <p14:creationId xmlns:p14="http://schemas.microsoft.com/office/powerpoint/2010/main" val="1694937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" y="0"/>
            <a:ext cx="12096000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919FFEF-E50D-42B9-8A85-FD302655426D}"/>
              </a:ext>
            </a:extLst>
          </p:cNvPr>
          <p:cNvSpPr txBox="1"/>
          <p:nvPr/>
        </p:nvSpPr>
        <p:spPr>
          <a:xfrm>
            <a:off x="911424" y="404664"/>
            <a:ext cx="1051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latin typeface="+mn-lt"/>
              </a:rPr>
              <a:t>Prinsippet bak FOT-ruter (nettokontrakter)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BB870E2-B6B5-48C4-BE70-A6556C26A6C2}"/>
              </a:ext>
            </a:extLst>
          </p:cNvPr>
          <p:cNvSpPr txBox="1"/>
          <p:nvPr/>
        </p:nvSpPr>
        <p:spPr>
          <a:xfrm>
            <a:off x="1127448" y="1268760"/>
            <a:ext cx="1000911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latin typeface="+mn-lt"/>
              </a:rPr>
              <a:t>Leveransekostnader – passasjerinntekter = FOT-tilskudd</a:t>
            </a:r>
          </a:p>
          <a:p>
            <a:endParaRPr lang="nb-NO" sz="1800" dirty="0">
              <a:latin typeface="+mn-lt"/>
            </a:endParaRPr>
          </a:p>
          <a:p>
            <a:pPr algn="ctr"/>
            <a:r>
              <a:rPr lang="nb-NO" sz="1800" dirty="0">
                <a:latin typeface="+mn-lt"/>
              </a:rPr>
              <a:t>eller mer korrekt</a:t>
            </a:r>
          </a:p>
          <a:p>
            <a:pPr algn="ctr"/>
            <a:endParaRPr lang="nb-NO" sz="1800" dirty="0">
              <a:latin typeface="+mn-lt"/>
            </a:endParaRPr>
          </a:p>
          <a:p>
            <a:r>
              <a:rPr lang="nb-NO" sz="1800" dirty="0">
                <a:latin typeface="+mn-lt"/>
              </a:rPr>
              <a:t>(</a:t>
            </a:r>
            <a:r>
              <a:rPr lang="nb-NO" sz="1800" dirty="0" err="1">
                <a:latin typeface="+mn-lt"/>
              </a:rPr>
              <a:t>Leveransekost+avkastningskrav+risikopåslag</a:t>
            </a:r>
            <a:r>
              <a:rPr lang="nb-NO" sz="1800" dirty="0">
                <a:latin typeface="+mn-lt"/>
              </a:rPr>
              <a:t>) – forventede passasjerinntekter = anbudspris</a:t>
            </a:r>
          </a:p>
          <a:p>
            <a:endParaRPr lang="nb-NO" sz="1800" dirty="0">
              <a:latin typeface="+mn-lt"/>
            </a:endParaRPr>
          </a:p>
          <a:p>
            <a:endParaRPr lang="nb-NO" sz="1800" dirty="0">
              <a:latin typeface="+mn-lt"/>
            </a:endParaRPr>
          </a:p>
          <a:p>
            <a:r>
              <a:rPr lang="nb-NO" sz="2000" dirty="0">
                <a:latin typeface="+mn-lt"/>
              </a:rPr>
              <a:t>To måter å redusere FOT-tilskuddet på: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000" dirty="0">
                <a:latin typeface="+mn-lt"/>
              </a:rPr>
              <a:t>Redusere kostnader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000" dirty="0">
                <a:latin typeface="+mn-lt"/>
              </a:rPr>
              <a:t>Øke inntekter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94672E5-5014-4A9C-8368-5D24EE2BC679}"/>
              </a:ext>
            </a:extLst>
          </p:cNvPr>
          <p:cNvSpPr txBox="1"/>
          <p:nvPr/>
        </p:nvSpPr>
        <p:spPr>
          <a:xfrm>
            <a:off x="8616280" y="4377303"/>
            <a:ext cx="1008112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+mn-lt"/>
              </a:rPr>
              <a:t>Passasjer-inntekter</a:t>
            </a:r>
          </a:p>
          <a:p>
            <a:endParaRPr lang="nb-NO" sz="1200" dirty="0">
              <a:latin typeface="+mn-lt"/>
            </a:endParaRPr>
          </a:p>
          <a:p>
            <a:endParaRPr lang="nb-NO" sz="1200" dirty="0">
              <a:latin typeface="+mn-lt"/>
            </a:endParaRPr>
          </a:p>
          <a:p>
            <a:endParaRPr lang="nb-NO" sz="1200" dirty="0">
              <a:latin typeface="+mn-lt"/>
            </a:endParaRPr>
          </a:p>
          <a:p>
            <a:endParaRPr lang="nb-NO" sz="1200" dirty="0">
              <a:latin typeface="+mn-lt"/>
            </a:endParaRPr>
          </a:p>
          <a:p>
            <a:endParaRPr lang="nb-NO" sz="1200" dirty="0">
              <a:latin typeface="+mn-lt"/>
            </a:endParaRPr>
          </a:p>
          <a:p>
            <a:endParaRPr lang="nb-NO" sz="1200" dirty="0">
              <a:latin typeface="+mn-lt"/>
            </a:endParaRPr>
          </a:p>
          <a:p>
            <a:endParaRPr lang="nb-NO" sz="1200" dirty="0">
              <a:latin typeface="+mn-lt"/>
            </a:endParaRPr>
          </a:p>
        </p:txBody>
      </p: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254B5662-7BA8-4107-9A4B-9D614FE83869}"/>
              </a:ext>
            </a:extLst>
          </p:cNvPr>
          <p:cNvCxnSpPr>
            <a:cxnSpLocks/>
          </p:cNvCxnSpPr>
          <p:nvPr/>
        </p:nvCxnSpPr>
        <p:spPr>
          <a:xfrm>
            <a:off x="7032104" y="4077072"/>
            <a:ext cx="4248472" cy="0"/>
          </a:xfrm>
          <a:prstGeom prst="line">
            <a:avLst/>
          </a:prstGeom>
          <a:ln w="2857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2956193D-8203-44E6-9AE0-CDC0E40AAB80}"/>
              </a:ext>
            </a:extLst>
          </p:cNvPr>
          <p:cNvSpPr txBox="1"/>
          <p:nvPr/>
        </p:nvSpPr>
        <p:spPr>
          <a:xfrm>
            <a:off x="6311688" y="3944963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>
                <a:latin typeface="+mn-lt"/>
              </a:rPr>
              <a:t>kostnader</a:t>
            </a:r>
          </a:p>
        </p:txBody>
      </p:sp>
      <p:sp>
        <p:nvSpPr>
          <p:cNvPr id="11" name="Venstre klammeparentes 10">
            <a:extLst>
              <a:ext uri="{FF2B5EF4-FFF2-40B4-BE49-F238E27FC236}">
                <a16:creationId xmlns:a16="http://schemas.microsoft.com/office/drawing/2014/main" id="{A573EA1C-C637-4B03-961D-AEEAFABE5488}"/>
              </a:ext>
            </a:extLst>
          </p:cNvPr>
          <p:cNvSpPr/>
          <p:nvPr/>
        </p:nvSpPr>
        <p:spPr>
          <a:xfrm>
            <a:off x="8530760" y="4077073"/>
            <a:ext cx="85520" cy="300230"/>
          </a:xfrm>
          <a:prstGeom prst="leftBrac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FF3D0E22-C1B5-40CF-B47B-6597AA9188B4}"/>
              </a:ext>
            </a:extLst>
          </p:cNvPr>
          <p:cNvSpPr txBox="1"/>
          <p:nvPr/>
        </p:nvSpPr>
        <p:spPr>
          <a:xfrm>
            <a:off x="6816080" y="4465737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>
                <a:latin typeface="+mn-lt"/>
              </a:rPr>
              <a:t>Min FOT-tilskudd</a:t>
            </a:r>
          </a:p>
        </p:txBody>
      </p:sp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842D7FA4-FC23-49B6-8DC1-43768A1008EC}"/>
              </a:ext>
            </a:extLst>
          </p:cNvPr>
          <p:cNvCxnSpPr>
            <a:cxnSpLocks/>
          </p:cNvCxnSpPr>
          <p:nvPr/>
        </p:nvCxnSpPr>
        <p:spPr>
          <a:xfrm flipV="1">
            <a:off x="7932540" y="4227189"/>
            <a:ext cx="539724" cy="282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536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96000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919FFEF-E50D-42B9-8A85-FD302655426D}"/>
              </a:ext>
            </a:extLst>
          </p:cNvPr>
          <p:cNvSpPr txBox="1"/>
          <p:nvPr/>
        </p:nvSpPr>
        <p:spPr>
          <a:xfrm>
            <a:off x="911424" y="404664"/>
            <a:ext cx="1051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latin typeface="+mn-lt"/>
              </a:rPr>
              <a:t>Rammetilskudd 2020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BB870E2-B6B5-48C4-BE70-A6556C26A6C2}"/>
              </a:ext>
            </a:extLst>
          </p:cNvPr>
          <p:cNvSpPr txBox="1"/>
          <p:nvPr/>
        </p:nvSpPr>
        <p:spPr>
          <a:xfrm>
            <a:off x="1127448" y="1268760"/>
            <a:ext cx="10009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2000" dirty="0">
              <a:latin typeface="+mn-lt"/>
            </a:endParaRPr>
          </a:p>
        </p:txBody>
      </p:sp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3517973F-B116-4DCD-BE74-79AC802DC4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144878"/>
              </p:ext>
            </p:extLst>
          </p:nvPr>
        </p:nvGraphicFramePr>
        <p:xfrm>
          <a:off x="3071664" y="927885"/>
          <a:ext cx="5232400" cy="42333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3840">
                  <a:extLst>
                    <a:ext uri="{9D8B030D-6E8A-4147-A177-3AD203B41FA5}">
                      <a16:colId xmlns:a16="http://schemas.microsoft.com/office/drawing/2014/main" val="2071551862"/>
                    </a:ext>
                  </a:extLst>
                </a:gridCol>
                <a:gridCol w="1793240">
                  <a:extLst>
                    <a:ext uri="{9D8B030D-6E8A-4147-A177-3AD203B41FA5}">
                      <a16:colId xmlns:a16="http://schemas.microsoft.com/office/drawing/2014/main" val="1844392008"/>
                    </a:ext>
                  </a:extLst>
                </a:gridCol>
                <a:gridCol w="1601470">
                  <a:extLst>
                    <a:ext uri="{9D8B030D-6E8A-4147-A177-3AD203B41FA5}">
                      <a16:colId xmlns:a16="http://schemas.microsoft.com/office/drawing/2014/main" val="1885598292"/>
                    </a:ext>
                  </a:extLst>
                </a:gridCol>
                <a:gridCol w="1593850">
                  <a:extLst>
                    <a:ext uri="{9D8B030D-6E8A-4147-A177-3AD203B41FA5}">
                      <a16:colId xmlns:a16="http://schemas.microsoft.com/office/drawing/2014/main" val="2393185055"/>
                    </a:ext>
                  </a:extLst>
                </a:gridCol>
              </a:tblGrid>
              <a:tr h="170460">
                <a:tc gridSpan="2">
                  <a:txBody>
                    <a:bodyPr/>
                    <a:lstStyle/>
                    <a:p>
                      <a:r>
                        <a:rPr lang="nb-NO" sz="1100" dirty="0">
                          <a:effectLst/>
                        </a:rPr>
                        <a:t>Ruteområde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4. driftsår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Per måned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98523851"/>
                  </a:ext>
                </a:extLst>
              </a:tr>
              <a:tr h="162343"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1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Finnmark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166 716 493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13 893 041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540146540"/>
                  </a:ext>
                </a:extLst>
              </a:tr>
              <a:tr h="162343"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2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Hasvik og Sørkjosen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51 226 767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4 268 897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471363835"/>
                  </a:ext>
                </a:extLst>
              </a:tr>
              <a:tr h="170460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Totalt komb. a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217 943 260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18 161 938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665681463"/>
                  </a:ext>
                </a:extLst>
              </a:tr>
              <a:tr h="170460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891201669"/>
                  </a:ext>
                </a:extLst>
              </a:tr>
              <a:tr h="170460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3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Lakselv 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6 646 089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553 841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222375306"/>
                  </a:ext>
                </a:extLst>
              </a:tr>
              <a:tr h="170460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4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nb-NO" sz="1100" dirty="0">
                          <a:effectLst/>
                        </a:rPr>
                        <a:t>Andøya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26 734 112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2 227 843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810863"/>
                  </a:ext>
                </a:extLst>
              </a:tr>
              <a:tr h="170460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5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nb-NO" sz="1100" dirty="0">
                          <a:effectLst/>
                        </a:rPr>
                        <a:t>Harstad/Narvik (kun TOS)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 dirty="0">
                          <a:effectLst/>
                        </a:rPr>
                        <a:t>8 817 987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 dirty="0">
                          <a:effectLst/>
                        </a:rPr>
                        <a:t>734 832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717528"/>
                  </a:ext>
                </a:extLst>
              </a:tr>
              <a:tr h="170460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Totalt komb. e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42 198 189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3 516 516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661439556"/>
                  </a:ext>
                </a:extLst>
              </a:tr>
              <a:tr h="170460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416091107"/>
                  </a:ext>
                </a:extLst>
              </a:tr>
              <a:tr h="170460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6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nb-NO" sz="1100" dirty="0">
                          <a:effectLst/>
                        </a:rPr>
                        <a:t>Svolvær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20 925 893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1 743 824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939086"/>
                  </a:ext>
                </a:extLst>
              </a:tr>
              <a:tr h="170460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7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nb-NO" sz="1100" dirty="0">
                          <a:effectLst/>
                        </a:rPr>
                        <a:t>Leknes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 dirty="0">
                          <a:effectLst/>
                        </a:rPr>
                        <a:t>25 013 286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 dirty="0">
                          <a:effectLst/>
                        </a:rPr>
                        <a:t>2 084 440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060450"/>
                  </a:ext>
                </a:extLst>
              </a:tr>
              <a:tr h="170460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8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Røst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24 531 856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 dirty="0">
                          <a:effectLst/>
                        </a:rPr>
                        <a:t>2 044 321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731591"/>
                  </a:ext>
                </a:extLst>
              </a:tr>
              <a:tr h="170460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Totalt komb. g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70 471 035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5 872 586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718154830"/>
                  </a:ext>
                </a:extLst>
              </a:tr>
              <a:tr h="170460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988360755"/>
                  </a:ext>
                </a:extLst>
              </a:tr>
              <a:tr h="170460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9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nb-NO" sz="1100" dirty="0">
                          <a:effectLst/>
                        </a:rPr>
                        <a:t>Brønnøysund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25 216 146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2 101 346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8959882"/>
                  </a:ext>
                </a:extLst>
              </a:tr>
              <a:tr h="313701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10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nb-NO" sz="1100" dirty="0">
                          <a:effectLst/>
                        </a:rPr>
                        <a:t>Sandnessjøen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 dirty="0">
                          <a:effectLst/>
                        </a:rPr>
                        <a:t>13 296 683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1 108 057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510146"/>
                  </a:ext>
                </a:extLst>
              </a:tr>
              <a:tr h="313701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11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Mo i Rana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 dirty="0">
                          <a:effectLst/>
                        </a:rPr>
                        <a:t>21 236 984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 dirty="0">
                          <a:effectLst/>
                        </a:rPr>
                        <a:t>1 769 749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367499"/>
                  </a:ext>
                </a:extLst>
              </a:tr>
              <a:tr h="313701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12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Mosjøen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35 508 722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 dirty="0">
                          <a:effectLst/>
                        </a:rPr>
                        <a:t>2 959 060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20955"/>
                  </a:ext>
                </a:extLst>
              </a:tr>
              <a:tr h="313701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13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Namsos/Rørvik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46 306 187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>
                          <a:effectLst/>
                        </a:rPr>
                        <a:t>3 858 849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515801271"/>
                  </a:ext>
                </a:extLst>
              </a:tr>
              <a:tr h="170460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Totalt komb. k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 dirty="0">
                          <a:effectLst/>
                        </a:rPr>
                        <a:t>141 564 723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100" dirty="0">
                          <a:effectLst/>
                        </a:rPr>
                        <a:t>11 797 060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588900944"/>
                  </a:ext>
                </a:extLst>
              </a:tr>
            </a:tbl>
          </a:graphicData>
        </a:graphic>
      </p:graphicFrame>
      <p:sp>
        <p:nvSpPr>
          <p:cNvPr id="3" name="TekstSylinder 2">
            <a:extLst>
              <a:ext uri="{FF2B5EF4-FFF2-40B4-BE49-F238E27FC236}">
                <a16:creationId xmlns:a16="http://schemas.microsoft.com/office/drawing/2014/main" id="{35CCB09B-48F4-4983-92FB-8D0497DE25D9}"/>
              </a:ext>
            </a:extLst>
          </p:cNvPr>
          <p:cNvSpPr txBox="1"/>
          <p:nvPr/>
        </p:nvSpPr>
        <p:spPr>
          <a:xfrm>
            <a:off x="2649934" y="5215794"/>
            <a:ext cx="56886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latin typeface="+mn-lt"/>
              </a:rPr>
              <a:t>Nordland: 201,3 MNOK</a:t>
            </a:r>
          </a:p>
          <a:p>
            <a:r>
              <a:rPr lang="nb-NO" sz="2000" dirty="0">
                <a:latin typeface="+mn-lt"/>
              </a:rPr>
              <a:t>+BOO-EVE 11 MNOK</a:t>
            </a:r>
          </a:p>
          <a:p>
            <a:r>
              <a:rPr lang="nb-NO" sz="2000" dirty="0">
                <a:latin typeface="+mn-lt"/>
              </a:rPr>
              <a:t>+ </a:t>
            </a:r>
            <a:r>
              <a:rPr lang="nb-NO" sz="2000" dirty="0" err="1">
                <a:latin typeface="+mn-lt"/>
              </a:rPr>
              <a:t>heli</a:t>
            </a:r>
            <a:r>
              <a:rPr lang="nb-NO" sz="2000" dirty="0">
                <a:latin typeface="+mn-lt"/>
              </a:rPr>
              <a:t> Værøy 40 MNOK</a:t>
            </a:r>
          </a:p>
        </p:txBody>
      </p:sp>
    </p:spTree>
    <p:extLst>
      <p:ext uri="{BB962C8B-B14F-4D97-AF65-F5344CB8AC3E}">
        <p14:creationId xmlns:p14="http://schemas.microsoft.com/office/powerpoint/2010/main" val="63553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96000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919FFEF-E50D-42B9-8A85-FD302655426D}"/>
              </a:ext>
            </a:extLst>
          </p:cNvPr>
          <p:cNvSpPr txBox="1"/>
          <p:nvPr/>
        </p:nvSpPr>
        <p:spPr>
          <a:xfrm>
            <a:off x="911424" y="404664"/>
            <a:ext cx="1051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latin typeface="+mn-lt"/>
              </a:rPr>
              <a:t>Covid-19 tilskudd 2020</a:t>
            </a:r>
          </a:p>
        </p:txBody>
      </p:sp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0AB583FC-5A59-4C2E-8CD4-18C0DE3D6B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989215"/>
              </p:ext>
            </p:extLst>
          </p:nvPr>
        </p:nvGraphicFramePr>
        <p:xfrm>
          <a:off x="2135560" y="1988840"/>
          <a:ext cx="8856982" cy="720080"/>
        </p:xfrm>
        <a:graphic>
          <a:graphicData uri="http://schemas.openxmlformats.org/drawingml/2006/table">
            <a:tbl>
              <a:tblPr firstRow="1" firstCol="1" bandRow="1"/>
              <a:tblGrid>
                <a:gridCol w="866946">
                  <a:extLst>
                    <a:ext uri="{9D8B030D-6E8A-4147-A177-3AD203B41FA5}">
                      <a16:colId xmlns:a16="http://schemas.microsoft.com/office/drawing/2014/main" val="949394544"/>
                    </a:ext>
                  </a:extLst>
                </a:gridCol>
                <a:gridCol w="866946">
                  <a:extLst>
                    <a:ext uri="{9D8B030D-6E8A-4147-A177-3AD203B41FA5}">
                      <a16:colId xmlns:a16="http://schemas.microsoft.com/office/drawing/2014/main" val="1149621223"/>
                    </a:ext>
                  </a:extLst>
                </a:gridCol>
                <a:gridCol w="866946">
                  <a:extLst>
                    <a:ext uri="{9D8B030D-6E8A-4147-A177-3AD203B41FA5}">
                      <a16:colId xmlns:a16="http://schemas.microsoft.com/office/drawing/2014/main" val="2963655492"/>
                    </a:ext>
                  </a:extLst>
                </a:gridCol>
                <a:gridCol w="866946">
                  <a:extLst>
                    <a:ext uri="{9D8B030D-6E8A-4147-A177-3AD203B41FA5}">
                      <a16:colId xmlns:a16="http://schemas.microsoft.com/office/drawing/2014/main" val="1151900938"/>
                    </a:ext>
                  </a:extLst>
                </a:gridCol>
                <a:gridCol w="866946">
                  <a:extLst>
                    <a:ext uri="{9D8B030D-6E8A-4147-A177-3AD203B41FA5}">
                      <a16:colId xmlns:a16="http://schemas.microsoft.com/office/drawing/2014/main" val="1984011226"/>
                    </a:ext>
                  </a:extLst>
                </a:gridCol>
                <a:gridCol w="866946">
                  <a:extLst>
                    <a:ext uri="{9D8B030D-6E8A-4147-A177-3AD203B41FA5}">
                      <a16:colId xmlns:a16="http://schemas.microsoft.com/office/drawing/2014/main" val="3325117727"/>
                    </a:ext>
                  </a:extLst>
                </a:gridCol>
                <a:gridCol w="866946">
                  <a:extLst>
                    <a:ext uri="{9D8B030D-6E8A-4147-A177-3AD203B41FA5}">
                      <a16:colId xmlns:a16="http://schemas.microsoft.com/office/drawing/2014/main" val="1165490603"/>
                    </a:ext>
                  </a:extLst>
                </a:gridCol>
                <a:gridCol w="866946">
                  <a:extLst>
                    <a:ext uri="{9D8B030D-6E8A-4147-A177-3AD203B41FA5}">
                      <a16:colId xmlns:a16="http://schemas.microsoft.com/office/drawing/2014/main" val="1809977592"/>
                    </a:ext>
                  </a:extLst>
                </a:gridCol>
                <a:gridCol w="985312">
                  <a:extLst>
                    <a:ext uri="{9D8B030D-6E8A-4147-A177-3AD203B41FA5}">
                      <a16:colId xmlns:a16="http://schemas.microsoft.com/office/drawing/2014/main" val="1659332318"/>
                    </a:ext>
                  </a:extLst>
                </a:gridCol>
                <a:gridCol w="936102">
                  <a:extLst>
                    <a:ext uri="{9D8B030D-6E8A-4147-A177-3AD203B41FA5}">
                      <a16:colId xmlns:a16="http://schemas.microsoft.com/office/drawing/2014/main" val="802996317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nb-NO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Mars+april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nb-NO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nb-NO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Juni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nb-NO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Juli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nb-NO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August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nb-NO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September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nb-NO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Oktober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nb-NO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November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nb-NO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Desember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nb-NO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Sum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12766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nb-NO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54 000 000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nb-NO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34 000 000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nb-NO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32 000 000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nb-NO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17 000 000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nb-NO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17 000 000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nb-NO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19 000 000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nb-NO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13 000 000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nb-NO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17 000 000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nb-NO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7 000 000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nb-NO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210 000 000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4647033"/>
                  </a:ext>
                </a:extLst>
              </a:tr>
            </a:tbl>
          </a:graphicData>
        </a:graphic>
      </p:graphicFrame>
      <p:sp>
        <p:nvSpPr>
          <p:cNvPr id="3" name="TekstSylinder 2">
            <a:extLst>
              <a:ext uri="{FF2B5EF4-FFF2-40B4-BE49-F238E27FC236}">
                <a16:creationId xmlns:a16="http://schemas.microsoft.com/office/drawing/2014/main" id="{2E939417-64E6-4EAE-8358-59C88C7B56FE}"/>
              </a:ext>
            </a:extLst>
          </p:cNvPr>
          <p:cNvSpPr txBox="1"/>
          <p:nvPr/>
        </p:nvSpPr>
        <p:spPr>
          <a:xfrm>
            <a:off x="2135560" y="1484784"/>
            <a:ext cx="576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Covid-19 anslag per juni 2020 (Widerøe): Nord-Norge + Sør-Norge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b-NO" sz="1200" dirty="0">
              <a:latin typeface="+mn-lt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54AD97A7-9A0F-414A-864E-DE4CAE9E2A9D}"/>
              </a:ext>
            </a:extLst>
          </p:cNvPr>
          <p:cNvSpPr txBox="1"/>
          <p:nvPr/>
        </p:nvSpPr>
        <p:spPr>
          <a:xfrm>
            <a:off x="2135560" y="3140968"/>
            <a:ext cx="8712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latin typeface="+mn-lt"/>
              </a:rPr>
              <a:t>Beregnet inntektstap i 2020 beregnet til 224 MNOK i Nordland alene</a:t>
            </a:r>
          </a:p>
        </p:txBody>
      </p:sp>
    </p:spTree>
    <p:extLst>
      <p:ext uri="{BB962C8B-B14F-4D97-AF65-F5344CB8AC3E}">
        <p14:creationId xmlns:p14="http://schemas.microsoft.com/office/powerpoint/2010/main" val="22952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96000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919FFEF-E50D-42B9-8A85-FD302655426D}"/>
              </a:ext>
            </a:extLst>
          </p:cNvPr>
          <p:cNvSpPr txBox="1"/>
          <p:nvPr/>
        </p:nvSpPr>
        <p:spPr>
          <a:xfrm>
            <a:off x="911424" y="404664"/>
            <a:ext cx="1051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latin typeface="+mn-lt"/>
              </a:rPr>
              <a:t>Fordeling passasjerinntekter og FOT-tilskudd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3ACA862A-DF55-4755-9152-71D972BF8D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5640189"/>
              </p:ext>
            </p:extLst>
          </p:nvPr>
        </p:nvGraphicFramePr>
        <p:xfrm>
          <a:off x="695400" y="1124744"/>
          <a:ext cx="11161240" cy="5158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264628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" y="0"/>
            <a:ext cx="12096000" cy="6858000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1A259508-1993-49F3-A0FF-343FE0155A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4" b="37544"/>
          <a:stretch/>
        </p:blipFill>
        <p:spPr>
          <a:xfrm>
            <a:off x="48000" y="1"/>
            <a:ext cx="12097763" cy="6869184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B19739B7-1E97-4EC3-AA25-DDC3D4AF8C9F}"/>
              </a:ext>
            </a:extLst>
          </p:cNvPr>
          <p:cNvSpPr txBox="1"/>
          <p:nvPr/>
        </p:nvSpPr>
        <p:spPr>
          <a:xfrm>
            <a:off x="407368" y="404664"/>
            <a:ext cx="5184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Ruteopplegg og regional samordning</a:t>
            </a:r>
          </a:p>
        </p:txBody>
      </p:sp>
    </p:spTree>
    <p:extLst>
      <p:ext uri="{BB962C8B-B14F-4D97-AF65-F5344CB8AC3E}">
        <p14:creationId xmlns:p14="http://schemas.microsoft.com/office/powerpoint/2010/main" val="2593921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" y="0"/>
            <a:ext cx="12096000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919FFEF-E50D-42B9-8A85-FD302655426D}"/>
              </a:ext>
            </a:extLst>
          </p:cNvPr>
          <p:cNvSpPr txBox="1"/>
          <p:nvPr/>
        </p:nvSpPr>
        <p:spPr>
          <a:xfrm>
            <a:off x="911424" y="404664"/>
            <a:ext cx="1051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latin typeface="+mn-lt"/>
              </a:rPr>
              <a:t>Ruteopplegg og regional samordning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BB870E2-B6B5-48C4-BE70-A6556C26A6C2}"/>
              </a:ext>
            </a:extLst>
          </p:cNvPr>
          <p:cNvSpPr txBox="1"/>
          <p:nvPr/>
        </p:nvSpPr>
        <p:spPr>
          <a:xfrm>
            <a:off x="1127448" y="1268760"/>
            <a:ext cx="1000911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latin typeface="+mn-lt"/>
              </a:rPr>
              <a:t>Fly har høy hastighet og aksjonsradius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Et flyselskap sprer sin virksomhet over store geografiske områder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Effektiv ressursutnyttelse betinger samordning i et spredt rutenett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sz="2000" dirty="0">
              <a:latin typeface="+mn-lt"/>
            </a:endParaRPr>
          </a:p>
          <a:p>
            <a:r>
              <a:rPr lang="nb-NO" sz="2000" dirty="0">
                <a:latin typeface="+mn-lt"/>
              </a:rPr>
              <a:t>Viktige kostnadsdrivere i flyselskaper: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Dårlig utnyttelse av flåte og besetning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sz="2000" dirty="0">
              <a:latin typeface="+mn-lt"/>
            </a:endParaRPr>
          </a:p>
          <a:p>
            <a:r>
              <a:rPr lang="nb-NO" sz="2000" dirty="0">
                <a:latin typeface="+mn-lt"/>
              </a:rPr>
              <a:t>Våre vurderinger: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Se sammenhengen helt fra Trondheim til Finnmark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Unngå rush morgen og kveld, med dødtid midt på dagen (vanskelig)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Vanskelig å se f eks Mosjøen isolert fra resten av Helgeland, eller Helgeland helt isolert fra Namdalen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sz="2000" dirty="0">
              <a:latin typeface="+mn-lt"/>
            </a:endParaRPr>
          </a:p>
          <a:p>
            <a:r>
              <a:rPr lang="nb-NO" sz="2000" dirty="0">
                <a:latin typeface="+mn-lt"/>
              </a:rPr>
              <a:t>Fylkeskommunen driver ikke detaljert ruteplanlegging, men vi kan foreta enkle simuleringer for å fastslå hvorvidt effektiv ruteplanlegging er </a:t>
            </a:r>
            <a:r>
              <a:rPr lang="nb-NO" sz="2000" i="1" dirty="0">
                <a:latin typeface="+mn-lt"/>
              </a:rPr>
              <a:t>mulig</a:t>
            </a:r>
          </a:p>
        </p:txBody>
      </p:sp>
    </p:spTree>
    <p:extLst>
      <p:ext uri="{BB962C8B-B14F-4D97-AF65-F5344CB8AC3E}">
        <p14:creationId xmlns:p14="http://schemas.microsoft.com/office/powerpoint/2010/main" val="233957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" y="0"/>
            <a:ext cx="12096000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919FFEF-E50D-42B9-8A85-FD302655426D}"/>
              </a:ext>
            </a:extLst>
          </p:cNvPr>
          <p:cNvSpPr txBox="1"/>
          <p:nvPr/>
        </p:nvSpPr>
        <p:spPr>
          <a:xfrm>
            <a:off x="911424" y="404664"/>
            <a:ext cx="1051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latin typeface="+mn-lt"/>
              </a:rPr>
              <a:t>Arbeidsformer, partnere/forum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BB870E2-B6B5-48C4-BE70-A6556C26A6C2}"/>
              </a:ext>
            </a:extLst>
          </p:cNvPr>
          <p:cNvSpPr txBox="1"/>
          <p:nvPr/>
        </p:nvSpPr>
        <p:spPr>
          <a:xfrm>
            <a:off x="1127448" y="1268760"/>
            <a:ext cx="100091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latin typeface="+mn-lt"/>
              </a:rPr>
              <a:t>Fylkeskommunene Nordland, Troms og Finnmark og Trøndelag: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Alle fylkene har politiske vedtak om samarbeid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Samarbeidsforum etablert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Samordning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Administrativ arbeidsdeling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Respektive fylkesadvokater engasjert, juridisk forpliktelse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sz="2000" dirty="0">
              <a:latin typeface="+mn-lt"/>
            </a:endParaRPr>
          </a:p>
          <a:p>
            <a:r>
              <a:rPr lang="nb-NO" sz="2000" dirty="0">
                <a:latin typeface="+mn-lt"/>
              </a:rPr>
              <a:t>Fylkeskommuner, Samferdselsdepartementet, Avinor: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Erfaringsdeling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Strategi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Statistikk og prognose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sz="2000" dirty="0">
              <a:latin typeface="+mn-lt"/>
            </a:endParaRPr>
          </a:p>
          <a:p>
            <a:r>
              <a:rPr lang="nb-NO" sz="2000" dirty="0" err="1">
                <a:latin typeface="+mn-lt"/>
              </a:rPr>
              <a:t>Nfk</a:t>
            </a:r>
            <a:r>
              <a:rPr lang="nb-NO" sz="2000" dirty="0">
                <a:latin typeface="+mn-lt"/>
              </a:rPr>
              <a:t>, Strategisk ruteplan, Helse Nord, NHO Nordland og LO Nordland: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Prioriteringer (avgangstider, frekvenser, volum og pris)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Simulere ruteopplegg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Kostnadsberegne</a:t>
            </a:r>
          </a:p>
        </p:txBody>
      </p:sp>
    </p:spTree>
    <p:extLst>
      <p:ext uri="{BB962C8B-B14F-4D97-AF65-F5344CB8AC3E}">
        <p14:creationId xmlns:p14="http://schemas.microsoft.com/office/powerpoint/2010/main" val="213089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" y="0"/>
            <a:ext cx="12096000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919FFEF-E50D-42B9-8A85-FD302655426D}"/>
              </a:ext>
            </a:extLst>
          </p:cNvPr>
          <p:cNvSpPr txBox="1"/>
          <p:nvPr/>
        </p:nvSpPr>
        <p:spPr>
          <a:xfrm>
            <a:off x="911424" y="404664"/>
            <a:ext cx="1051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latin typeface="+mn-lt"/>
              </a:rPr>
              <a:t>Arbeidsformer, partnere/forum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BB870E2-B6B5-48C4-BE70-A6556C26A6C2}"/>
              </a:ext>
            </a:extLst>
          </p:cNvPr>
          <p:cNvSpPr txBox="1"/>
          <p:nvPr/>
        </p:nvSpPr>
        <p:spPr>
          <a:xfrm>
            <a:off x="1127448" y="1268760"/>
            <a:ext cx="1000911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latin typeface="+mn-lt"/>
              </a:rPr>
              <a:t>Andre eksterne partnere: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Luftfartstilsynet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Operative vurderinger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Realismevurdering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Widerøe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Tekniske/operative, ikke-sensitive spørsmål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sz="2000" dirty="0">
              <a:latin typeface="+mn-lt"/>
            </a:endParaRPr>
          </a:p>
          <a:p>
            <a:r>
              <a:rPr lang="nb-NO" sz="2000" dirty="0">
                <a:latin typeface="+mn-lt"/>
              </a:rPr>
              <a:t>Interne partnere: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Ruteplanleggere buss/båt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Økonomi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Juridisk</a:t>
            </a:r>
          </a:p>
        </p:txBody>
      </p:sp>
    </p:spTree>
    <p:extLst>
      <p:ext uri="{BB962C8B-B14F-4D97-AF65-F5344CB8AC3E}">
        <p14:creationId xmlns:p14="http://schemas.microsoft.com/office/powerpoint/2010/main" val="224201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" y="0"/>
            <a:ext cx="12096000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919FFEF-E50D-42B9-8A85-FD302655426D}"/>
              </a:ext>
            </a:extLst>
          </p:cNvPr>
          <p:cNvSpPr txBox="1"/>
          <p:nvPr/>
        </p:nvSpPr>
        <p:spPr>
          <a:xfrm>
            <a:off x="911424" y="404664"/>
            <a:ext cx="10513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dirty="0">
                <a:latin typeface="+mn-lt"/>
              </a:rPr>
              <a:t>Fremdriftsplan med milepæler, 2020-2022</a:t>
            </a:r>
          </a:p>
          <a:p>
            <a:pPr algn="ctr"/>
            <a:r>
              <a:rPr lang="nb-NO" sz="2000" dirty="0">
                <a:latin typeface="+mn-lt"/>
              </a:rPr>
              <a:t>(tentativ, vedtatt i HU for transport, Trøndelag FK)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BB870E2-B6B5-48C4-BE70-A6556C26A6C2}"/>
              </a:ext>
            </a:extLst>
          </p:cNvPr>
          <p:cNvSpPr txBox="1"/>
          <p:nvPr/>
        </p:nvSpPr>
        <p:spPr>
          <a:xfrm>
            <a:off x="1415480" y="1844824"/>
            <a:ext cx="100091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14. </a:t>
            </a:r>
            <a:r>
              <a:rPr lang="nb-NO" sz="2000" dirty="0" err="1"/>
              <a:t>sep</a:t>
            </a:r>
            <a:r>
              <a:rPr lang="nb-NO" sz="2000" dirty="0"/>
              <a:t> 20 Utsendelse av høringsbrev (kan utsettes/sløyfes)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(16. </a:t>
            </a:r>
            <a:r>
              <a:rPr lang="nb-NO" sz="2000" dirty="0" err="1"/>
              <a:t>okt</a:t>
            </a:r>
            <a:r>
              <a:rPr lang="nb-NO" sz="2000" dirty="0"/>
              <a:t> 20 Høringsfrist)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25. nov 20 Mandat for flyrutekjøp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/>
              <a:t>Utarbeidelse av et konkurransegrunnlag for flyrutekjøpet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/>
              <a:t>Klargjøring og oversendelse av notiser om FOT til ESA for publisering. Kan ta inntil 2 måneder.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14. jan 21 Kunngjøring av konkurranse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/>
              <a:t>Publisering av ESA samme dag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14. </a:t>
            </a:r>
            <a:r>
              <a:rPr lang="nb-NO" sz="2000" dirty="0" err="1"/>
              <a:t>mar</a:t>
            </a:r>
            <a:r>
              <a:rPr lang="nb-NO" sz="2000" dirty="0"/>
              <a:t> 21 Tilbudsfrist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/>
              <a:t>Evaluering og eventuelt forhandlinger. Dialog med Luftfartstilsynet og Avinor. Tildeling av kontrakt. Informer ESA om tildeling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20. </a:t>
            </a:r>
            <a:r>
              <a:rPr lang="nb-NO" sz="2000" dirty="0" err="1"/>
              <a:t>jun</a:t>
            </a:r>
            <a:r>
              <a:rPr lang="nb-NO" sz="2000" dirty="0"/>
              <a:t> 21 Signering kontrakt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1. </a:t>
            </a:r>
            <a:r>
              <a:rPr lang="nb-NO" sz="2000" dirty="0" err="1"/>
              <a:t>apr</a:t>
            </a:r>
            <a:r>
              <a:rPr lang="nb-NO" sz="2000" dirty="0"/>
              <a:t> 22 Oppstart kontrakt</a:t>
            </a:r>
            <a:endParaRPr lang="nb-NO" sz="2000" dirty="0">
              <a:latin typeface="+mn-lt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452D0C80-5A4E-453B-A38D-2475D048019E}"/>
              </a:ext>
            </a:extLst>
          </p:cNvPr>
          <p:cNvSpPr txBox="1"/>
          <p:nvPr/>
        </p:nvSpPr>
        <p:spPr>
          <a:xfrm>
            <a:off x="1559496" y="1196752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FF0000"/>
                </a:solidFill>
                <a:latin typeface="+mn-lt"/>
              </a:rPr>
              <a:t>(fylker og departement enige om å utsette disse datoene et par </a:t>
            </a:r>
            <a:r>
              <a:rPr lang="nb-NO" sz="1400" dirty="0" err="1">
                <a:solidFill>
                  <a:srgbClr val="FF0000"/>
                </a:solidFill>
                <a:latin typeface="+mn-lt"/>
              </a:rPr>
              <a:t>mnd</a:t>
            </a:r>
            <a:r>
              <a:rPr lang="nb-NO" sz="1400" dirty="0">
                <a:solidFill>
                  <a:srgbClr val="FF0000"/>
                </a:solidFill>
                <a:latin typeface="+mn-lt"/>
              </a:rPr>
              <a:t>, grunnet unormale omstendigheter)</a:t>
            </a:r>
          </a:p>
        </p:txBody>
      </p:sp>
    </p:spTree>
    <p:extLst>
      <p:ext uri="{BB962C8B-B14F-4D97-AF65-F5344CB8AC3E}">
        <p14:creationId xmlns:p14="http://schemas.microsoft.com/office/powerpoint/2010/main" val="331813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" y="0"/>
            <a:ext cx="12096000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919FFEF-E50D-42B9-8A85-FD302655426D}"/>
              </a:ext>
            </a:extLst>
          </p:cNvPr>
          <p:cNvSpPr txBox="1"/>
          <p:nvPr/>
        </p:nvSpPr>
        <p:spPr>
          <a:xfrm>
            <a:off x="911424" y="404664"/>
            <a:ext cx="1051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latin typeface="+mn-lt"/>
              </a:rPr>
              <a:t>Politiske dilemma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BB870E2-B6B5-48C4-BE70-A6556C26A6C2}"/>
              </a:ext>
            </a:extLst>
          </p:cNvPr>
          <p:cNvSpPr txBox="1"/>
          <p:nvPr/>
        </p:nvSpPr>
        <p:spPr>
          <a:xfrm>
            <a:off x="1127448" y="1268760"/>
            <a:ext cx="100091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Distriktshensyn versus økonomi og miljø (redusert overkapasitet)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Helgeland versus Vesterålen og Ofoten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Næringsutvikling og helse versus økonomi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n-lt"/>
              </a:rPr>
              <a:t>Flyruter versus utdanning, kultur eller annet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 err="1">
                <a:latin typeface="+mn-lt"/>
              </a:rPr>
              <a:t>Osv</a:t>
            </a:r>
            <a:r>
              <a:rPr lang="nb-NO" sz="2000" dirty="0">
                <a:latin typeface="+mn-lt"/>
              </a:rPr>
              <a:t> osv..</a:t>
            </a:r>
          </a:p>
        </p:txBody>
      </p:sp>
    </p:spTree>
    <p:extLst>
      <p:ext uri="{BB962C8B-B14F-4D97-AF65-F5344CB8AC3E}">
        <p14:creationId xmlns:p14="http://schemas.microsoft.com/office/powerpoint/2010/main" val="371798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lektronikk, utendørs, skjerm, visning&#10;&#10;Automatisk generert beskrivelse">
            <a:extLst>
              <a:ext uri="{FF2B5EF4-FFF2-40B4-BE49-F238E27FC236}">
                <a16:creationId xmlns:a16="http://schemas.microsoft.com/office/drawing/2014/main" id="{4992D322-3A26-4271-8AB4-7F4883F5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" y="0"/>
            <a:ext cx="12096000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919FFEF-E50D-42B9-8A85-FD302655426D}"/>
              </a:ext>
            </a:extLst>
          </p:cNvPr>
          <p:cNvSpPr txBox="1"/>
          <p:nvPr/>
        </p:nvSpPr>
        <p:spPr>
          <a:xfrm>
            <a:off x="911424" y="404664"/>
            <a:ext cx="1051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latin typeface="+mn-lt"/>
              </a:rPr>
              <a:t>Konklusjon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BB870E2-B6B5-48C4-BE70-A6556C26A6C2}"/>
              </a:ext>
            </a:extLst>
          </p:cNvPr>
          <p:cNvSpPr txBox="1"/>
          <p:nvPr/>
        </p:nvSpPr>
        <p:spPr>
          <a:xfrm>
            <a:off x="1127448" y="1268760"/>
            <a:ext cx="10009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latin typeface="+mn-lt"/>
              </a:rPr>
              <a:t>Betydelige faglige og politiske utfordringer å løse i fellesskap</a:t>
            </a:r>
          </a:p>
        </p:txBody>
      </p:sp>
    </p:spTree>
    <p:extLst>
      <p:ext uri="{BB962C8B-B14F-4D97-AF65-F5344CB8AC3E}">
        <p14:creationId xmlns:p14="http://schemas.microsoft.com/office/powerpoint/2010/main" val="4039151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~-..--kunde-filer-mal_blaa_-_skulpturlandskap (11)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82A3"/>
      </a:hlink>
      <a:folHlink>
        <a:srgbClr val="B2B2B2"/>
      </a:folHlink>
    </a:clrScheme>
    <a:fontScheme name="Standard utforming">
      <a:majorFont>
        <a:latin typeface="Arial"/>
        <a:ea typeface=""/>
        <a:cs typeface="Times New Roman"/>
      </a:majorFont>
      <a:minorFont>
        <a:latin typeface="Arial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>
            <a:latin typeface="+mn-lt"/>
          </a:defRPr>
        </a:defPPr>
      </a:lstStyle>
    </a:txDef>
  </a:objectDefaults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al blaa powerpoint (1).pptx" id="{8F827CF9-0368-4326-9CFB-886E0BC5EBA6}" vid="{E754C082-F935-4C88-92DD-C7B5BB56434D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BE1CCAF452DA740BDC91713A29580A2" ma:contentTypeVersion="12" ma:contentTypeDescription="Opprett et nytt dokument." ma:contentTypeScope="" ma:versionID="38951daacbb71e52207c0659ddb93027">
  <xsd:schema xmlns:xsd="http://www.w3.org/2001/XMLSchema" xmlns:xs="http://www.w3.org/2001/XMLSchema" xmlns:p="http://schemas.microsoft.com/office/2006/metadata/properties" xmlns:ns2="d7a0086b-8148-4b8b-ac8c-6fb98ee5134b" xmlns:ns3="753adcbf-811d-4450-9acc-a87013bcfd0f" targetNamespace="http://schemas.microsoft.com/office/2006/metadata/properties" ma:root="true" ma:fieldsID="987faa5ccc8fc1e0dbf106d6dcd499ef" ns2:_="" ns3:_="">
    <xsd:import namespace="d7a0086b-8148-4b8b-ac8c-6fb98ee5134b"/>
    <xsd:import namespace="753adcbf-811d-4450-9acc-a87013bcfd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a0086b-8148-4b8b-ac8c-6fb98ee513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3adcbf-811d-4450-9acc-a87013bcfd0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0EE670-C202-437A-82D7-E7CF6258F8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2FB42F8-9848-40CA-BE79-134DB1083BE9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d7a0086b-8148-4b8b-ac8c-6fb98ee5134b"/>
    <ds:schemaRef ds:uri="http://purl.org/dc/elements/1.1/"/>
    <ds:schemaRef ds:uri="http://schemas.microsoft.com/office/2006/metadata/properties"/>
    <ds:schemaRef ds:uri="753adcbf-811d-4450-9acc-a87013bcfd0f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4C3B919-0465-4F9D-9572-13747F3EDF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a0086b-8148-4b8b-ac8c-6fb98ee5134b"/>
    <ds:schemaRef ds:uri="753adcbf-811d-4450-9acc-a87013bcfd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8662</TotalTime>
  <Words>1449</Words>
  <Application>Microsoft Office PowerPoint</Application>
  <PresentationFormat>Widescreen</PresentationFormat>
  <Paragraphs>335</Paragraphs>
  <Slides>24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24</vt:i4>
      </vt:variant>
    </vt:vector>
  </HeadingPairs>
  <TitlesOfParts>
    <vt:vector size="28" baseType="lpstr">
      <vt:lpstr>Arial</vt:lpstr>
      <vt:lpstr>Calibri</vt:lpstr>
      <vt:lpstr>Times New Roman</vt:lpstr>
      <vt:lpstr>~-..--kunde-filer-mal_blaa_-_skulpturlandskap (11)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Nordland fylkeskommune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Tone Øverli</dc:creator>
  <cp:lastModifiedBy>Sigbjørn Per Elias Astrup</cp:lastModifiedBy>
  <cp:revision>78</cp:revision>
  <cp:lastPrinted>2020-06-02T06:58:56Z</cp:lastPrinted>
  <dcterms:created xsi:type="dcterms:W3CDTF">2018-02-08T09:47:05Z</dcterms:created>
  <dcterms:modified xsi:type="dcterms:W3CDTF">2020-11-24T11:56:28Z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0x0101003BE1CCAF452DA740BDC91713A29580A2</vt:lpwstr>
  </property>
</Properties>
</file>